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689" r:id="rId3"/>
    <p:sldId id="507" r:id="rId4"/>
    <p:sldId id="508" r:id="rId6"/>
    <p:sldId id="909" r:id="rId7"/>
    <p:sldId id="779" r:id="rId8"/>
    <p:sldId id="938" r:id="rId9"/>
    <p:sldId id="863" r:id="rId10"/>
    <p:sldId id="937" r:id="rId11"/>
    <p:sldId id="948" r:id="rId12"/>
    <p:sldId id="949" r:id="rId13"/>
    <p:sldId id="951" r:id="rId14"/>
    <p:sldId id="952" r:id="rId15"/>
    <p:sldId id="953" r:id="rId16"/>
    <p:sldId id="954" r:id="rId17"/>
    <p:sldId id="955" r:id="rId18"/>
    <p:sldId id="950" r:id="rId19"/>
    <p:sldId id="957" r:id="rId20"/>
    <p:sldId id="958" r:id="rId21"/>
    <p:sldId id="959" r:id="rId22"/>
    <p:sldId id="964" r:id="rId23"/>
    <p:sldId id="965" r:id="rId24"/>
    <p:sldId id="966" r:id="rId25"/>
    <p:sldId id="967" r:id="rId26"/>
    <p:sldId id="960" r:id="rId27"/>
    <p:sldId id="961" r:id="rId28"/>
    <p:sldId id="962" r:id="rId29"/>
    <p:sldId id="963" r:id="rId30"/>
    <p:sldId id="968" r:id="rId31"/>
    <p:sldId id="969" r:id="rId32"/>
    <p:sldId id="970" r:id="rId33"/>
    <p:sldId id="971" r:id="rId34"/>
    <p:sldId id="972" r:id="rId35"/>
    <p:sldId id="897" r:id="rId36"/>
    <p:sldId id="918" r:id="rId37"/>
    <p:sldId id="877" r:id="rId38"/>
    <p:sldId id="933" r:id="rId39"/>
    <p:sldId id="934" r:id="rId40"/>
    <p:sldId id="767" r:id="rId41"/>
    <p:sldId id="768" r:id="rId42"/>
  </p:sldIdLst>
  <p:sldSz cx="9144000" cy="6858000" type="screen4x3"/>
  <p:notesSz cx="6858000" cy="9144000"/>
  <p:embeddedFontLst>
    <p:embeddedFont>
      <p:font typeface="Tahoma" panose="020B0604030504040204" pitchFamily="34" charset="0"/>
      <p:regular r:id="rId47"/>
      <p:bold r:id="rId48"/>
    </p:embeddedFont>
    <p:embeddedFont>
      <p:font typeface="微软雅黑" panose="020B0503020204020204" charset="-122"/>
      <p:regular r:id="rId49"/>
    </p:embeddedFont>
    <p:embeddedFont>
      <p:font typeface="黑体" panose="02010609060101010101" charset="-122"/>
      <p:regular r:id="rId50"/>
    </p:embeddedFont>
    <p:embeddedFont>
      <p:font typeface="隶书" panose="02010509060101010101" pitchFamily="49" charset="-122"/>
      <p:regular r:id="rId51"/>
    </p:embeddedFont>
  </p:embeddedFontLst>
  <p:custDataLst>
    <p:tags r:id="rId5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  <p:cmAuthor id="2" name="HUAWEI" initials="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BC340A"/>
    <a:srgbClr val="FE8900"/>
    <a:srgbClr val="4DD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8983" autoAdjust="0"/>
  </p:normalViewPr>
  <p:slideViewPr>
    <p:cSldViewPr showGuides="1">
      <p:cViewPr varScale="1">
        <p:scale>
          <a:sx n="76" d="100"/>
          <a:sy n="76" d="100"/>
        </p:scale>
        <p:origin x="1661" y="43"/>
      </p:cViewPr>
      <p:guideLst>
        <p:guide orient="horz" pos="2016"/>
        <p:guide pos="29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139.xml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34.wmf"/><Relationship Id="rId3" Type="http://schemas.openxmlformats.org/officeDocument/2006/relationships/image" Target="../media/image33.e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眉占位符 2048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3" name="日期占位符 2048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endParaRPr lang="zh-CN" altLang="en-US" sz="1200" strike="noStrike" noProof="1"/>
          </a:p>
        </p:txBody>
      </p:sp>
      <p:sp>
        <p:nvSpPr>
          <p:cNvPr id="20484" name="幻灯片图像占位符 2048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485" name="文本占位符 2048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486" name="页脚占位符 2048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7" name="灯片编号占位符 2048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幻灯片图像占位符 444417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3555" name="文本占位符 444418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1.png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2.png"/><Relationship Id="rId6" Type="http://schemas.openxmlformats.org/officeDocument/2006/relationships/tags" Target="../tags/tag51.xml"/><Relationship Id="rId5" Type="http://schemas.openxmlformats.org/officeDocument/2006/relationships/image" Target="../media/image1.png"/><Relationship Id="rId4" Type="http://schemas.openxmlformats.org/officeDocument/2006/relationships/tags" Target="../tags/tag50.xml"/><Relationship Id="rId3" Type="http://schemas.openxmlformats.org/officeDocument/2006/relationships/image" Target="../media/image11.png"/><Relationship Id="rId2" Type="http://schemas.openxmlformats.org/officeDocument/2006/relationships/tags" Target="../tags/tag49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2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13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image" Target="../media/image9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../media/image9.png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4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5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image" Target="../media/image17.png"/><Relationship Id="rId5" Type="http://schemas.openxmlformats.org/officeDocument/2006/relationships/tags" Target="../tags/tag86.xml"/><Relationship Id="rId4" Type="http://schemas.openxmlformats.org/officeDocument/2006/relationships/image" Target="../media/image16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image" Target="../media/image6.png"/><Relationship Id="rId4" Type="http://schemas.openxmlformats.org/officeDocument/2006/relationships/tags" Target="../tags/tag16.xml"/><Relationship Id="rId3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image" Target="../media/image5.png"/><Relationship Id="rId4" Type="http://schemas.openxmlformats.org/officeDocument/2006/relationships/tags" Target="../tags/tag21.xml"/><Relationship Id="rId3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8.png"/><Relationship Id="rId4" Type="http://schemas.openxmlformats.org/officeDocument/2006/relationships/tags" Target="../tags/tag26.xml"/><Relationship Id="rId3" Type="http://schemas.openxmlformats.org/officeDocument/2006/relationships/image" Target="../media/image7.png"/><Relationship Id="rId2" Type="http://schemas.openxmlformats.org/officeDocument/2006/relationships/tags" Target="../tags/tag25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image" Target="../media/image9.png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image" Target="../media/image9.png"/><Relationship Id="rId4" Type="http://schemas.openxmlformats.org/officeDocument/2006/relationships/tags" Target="../tags/tag41.xml"/><Relationship Id="rId3" Type="http://schemas.openxmlformats.org/officeDocument/2006/relationships/image" Target="../media/image10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组合 3"/>
          <p:cNvGrpSpPr/>
          <p:nvPr/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2052" name="组合 5"/>
            <p:cNvGrpSpPr/>
            <p:nvPr userDrawn="1"/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2053" name="图片 6"/>
              <p:cNvPicPr>
                <a:picLocks noChangeAspect="1"/>
              </p:cNvPicPr>
              <p:nvPr userDrawn="1">
                <p:custDataLst>
                  <p:tags r:id="rId2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54" name="图片 8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2055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87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166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1704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编辑标题</a:t>
            </a:r>
            <a:endParaRPr strike="noStrike" noProof="1">
              <a:sym typeface="+mn-ea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31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14313" y="273050"/>
            <a:ext cx="8712200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baseline="0" noProof="1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4340" name="图片 9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5303838" y="4933950"/>
            <a:ext cx="3622675" cy="165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15364" name="图片 9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6388" name="图片 15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75" y="0"/>
            <a:ext cx="9144000" cy="197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050"/>
            <a:ext cx="9144000" cy="123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>
              <a:buClrTx/>
              <a:buSzTx/>
              <a:buFontTx/>
            </a:pPr>
            <a:endParaRPr lang="en-US" altLang="zh-CN" sz="100" strike="noStrike" noProof="1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9460" name="图片 8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321425" y="4916488"/>
            <a:ext cx="2822575" cy="982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9" descr="C:\Users\kingsoft\Desktop\图片7副本.png图片7副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-10800000" flipH="1">
            <a:off x="0" y="0"/>
            <a:ext cx="3535363" cy="123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325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3754A3-854C-40C8-8255-0E50F9A79AE2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10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组合 7"/>
          <p:cNvGrpSpPr/>
          <p:nvPr/>
        </p:nvGrpSpPr>
        <p:grpSpPr>
          <a:xfrm>
            <a:off x="0" y="-15875"/>
            <a:ext cx="2736850" cy="6858000"/>
            <a:chOff x="0" y="-15482"/>
            <a:chExt cx="3649343" cy="6857999"/>
          </a:xfrm>
        </p:grpSpPr>
        <p:pic>
          <p:nvPicPr>
            <p:cNvPr id="7172" name="图片 8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3" name="图片 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174" name="组合 10"/>
          <p:cNvGrpSpPr/>
          <p:nvPr/>
        </p:nvGrpSpPr>
        <p:grpSpPr>
          <a:xfrm rot="10800000">
            <a:off x="6407150" y="15875"/>
            <a:ext cx="2736850" cy="6858000"/>
            <a:chOff x="0" y="-15482"/>
            <a:chExt cx="3649343" cy="6857999"/>
          </a:xfrm>
        </p:grpSpPr>
        <p:pic>
          <p:nvPicPr>
            <p:cNvPr id="7175" name="图片 1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6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" name="矩形: 圆角 13"/>
          <p:cNvSpPr/>
          <p:nvPr>
            <p:custDataLst>
              <p:tags r:id="rId8"/>
            </p:custDataLst>
          </p:nvPr>
        </p:nvSpPr>
        <p:spPr>
          <a:xfrm>
            <a:off x="4229100" y="148431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9EFD9D74-47D9-4702-A33C-335B63B48DBF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FABC47A4-756D-490B-A52F-7D9E2C9FC05F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2533650" y="2809875"/>
            <a:ext cx="5143500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8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501650" y="442913"/>
            <a:ext cx="8140700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31"/>
            </p:custDataLst>
          </p:nvPr>
        </p:nvSpPr>
        <p:spPr>
          <a:xfrm>
            <a:off x="501650" y="952500"/>
            <a:ext cx="8140700" cy="5389563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171450"/>
            <a:r>
              <a:rPr lang="zh-CN" altLang="en-US" dirty="0"/>
              <a:t>第二级</a:t>
            </a:r>
            <a:endParaRPr lang="zh-CN" altLang="en-US" dirty="0"/>
          </a:p>
          <a:p>
            <a:pPr lvl="2" indent="-171450"/>
            <a:r>
              <a:rPr lang="zh-CN" altLang="en-US" dirty="0"/>
              <a:t>第三级</a:t>
            </a:r>
            <a:endParaRPr lang="zh-CN" altLang="en-US" dirty="0"/>
          </a:p>
          <a:p>
            <a:pPr lvl="3" indent="-171450"/>
            <a:r>
              <a:rPr lang="zh-CN" altLang="en-US" dirty="0"/>
              <a:t>第四级</a:t>
            </a:r>
            <a:endParaRPr lang="zh-CN" altLang="en-US" dirty="0"/>
          </a:p>
          <a:p>
            <a:pPr lvl="4" indent="-17145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3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8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2" Type="http://schemas.openxmlformats.org/officeDocument/2006/relationships/image" Target="../media/image24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image" Target="../media/image26.png"/><Relationship Id="rId3" Type="http://schemas.openxmlformats.org/officeDocument/2006/relationships/oleObject" Target="../embeddings/oleObject1.bin"/><Relationship Id="rId2" Type="http://schemas.openxmlformats.org/officeDocument/2006/relationships/image" Target="../media/image25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2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8.xml"/><Relationship Id="rId2" Type="http://schemas.openxmlformats.org/officeDocument/2006/relationships/image" Target="../media/image28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9.xml"/><Relationship Id="rId1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9.xml"/><Relationship Id="rId4" Type="http://schemas.openxmlformats.org/officeDocument/2006/relationships/image" Target="../media/image30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9.emf"/><Relationship Id="rId1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image" Target="../media/image34.wmf"/><Relationship Id="rId7" Type="http://schemas.openxmlformats.org/officeDocument/2006/relationships/oleObject" Target="../embeddings/oleObject7.bin"/><Relationship Id="rId6" Type="http://schemas.openxmlformats.org/officeDocument/2006/relationships/image" Target="../media/image3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1.wmf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3.xml"/><Relationship Id="rId2" Type="http://schemas.openxmlformats.org/officeDocument/2006/relationships/image" Target="../media/image35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4.xml"/><Relationship Id="rId2" Type="http://schemas.openxmlformats.org/officeDocument/2006/relationships/image" Target="../media/image36.png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5.xml"/><Relationship Id="rId2" Type="http://schemas.openxmlformats.org/officeDocument/2006/relationships/image" Target="../media/image37.pn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2" Type="http://schemas.openxmlformats.org/officeDocument/2006/relationships/image" Target="../media/image38.png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27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128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0.xml"/><Relationship Id="rId1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129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130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131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11.bin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image" Target="../media/image43.png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4.xml"/><Relationship Id="rId1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7.xml"/><Relationship Id="rId1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7.xml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762000" y="1583055"/>
            <a:ext cx="8110855" cy="2424430"/>
          </a:xfrm>
        </p:spPr>
        <p:txBody>
          <a:bodyPr lIns="90000" tIns="46800" rIns="90000" bIns="46800" anchor="b" anchorCtr="0">
            <a:normAutofit fontScale="90000"/>
            <a:scene3d>
              <a:camera prst="orthographicFront"/>
              <a:lightRig rig="threePt" dir="t"/>
            </a:scene3d>
          </a:bodyPr>
          <a:lstStyle/>
          <a:p>
            <a:pPr algn="ctr" fontAlgn="auto"/>
            <a:br>
              <a:rPr lang="zh-CN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zh-CN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聚类法原理</a:t>
            </a:r>
            <a:r>
              <a:rPr lang="zh-CN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与在</a:t>
            </a:r>
            <a:br>
              <a:rPr lang="zh-CN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</a:br>
            <a:r>
              <a:rPr lang="zh-CN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综合评价中的应用</a:t>
            </a:r>
            <a:br>
              <a:rPr lang="zh-CN" b="1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</a:br>
            <a:endParaRPr lang="zh-CN" strike="noStrike" noProof="1">
              <a:solidFill>
                <a:srgbClr val="E915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2325688" y="4694238"/>
            <a:ext cx="4364038" cy="276225"/>
          </a:xfrm>
        </p:spPr>
        <p:txBody>
          <a:bodyPr lIns="90000" tIns="46800" rIns="90000" bIns="46800">
            <a:normAutofit fontScale="92500" lnSpcReduction="20000"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500" b="0" i="0" u="none" strike="noStrike" kern="1200" cap="none" spc="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他日若遂凌云志，敢笑黄巢不丈夫</a:t>
            </a:r>
            <a:endParaRPr kumimoji="0" lang="zh-CN" altLang="en-US" sz="1500" b="0" i="0" u="none" strike="noStrike" kern="1200" cap="none" spc="0" normalizeH="0" baseline="0" noProof="1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0" y="4007168"/>
            <a:ext cx="1516675" cy="276225"/>
          </a:xfrm>
        </p:spPr>
        <p:txBody>
          <a:bodyPr lIns="90000" tIns="46800" rIns="90000" bIns="46800" anchor="ctr">
            <a:normAutofit fontScale="85000" lnSpcReduction="10000"/>
          </a:bodyPr>
          <a:lstStyle/>
          <a:p>
            <a:pPr marL="0" marR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微信公众号：科研交流</a:t>
            </a: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1509" name="文本框 7"/>
          <p:cNvSpPr txBox="1"/>
          <p:nvPr/>
        </p:nvSpPr>
        <p:spPr>
          <a:xfrm>
            <a:off x="1692275" y="5253355"/>
            <a:ext cx="5630863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9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729568748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，更多资料请关注微信公众号：科研交流</a:t>
            </a:r>
            <a:endParaRPr lang="zh-CN" altLang="en-US" sz="9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152400" y="3048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1460"/>
            <a:ext cx="5683250" cy="4095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65" y="3657600"/>
            <a:ext cx="3769360" cy="1701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 Box 2"/>
          <p:cNvSpPr txBox="1"/>
          <p:nvPr/>
        </p:nvSpPr>
        <p:spPr>
          <a:xfrm>
            <a:off x="323850" y="260350"/>
            <a:ext cx="8424863" cy="16300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00FF00"/>
                </a:solidFill>
              </a:rPr>
              <a:t>例</a:t>
            </a:r>
            <a:r>
              <a:rPr lang="en-US" altLang="zh-CN" sz="2000" dirty="0">
                <a:solidFill>
                  <a:srgbClr val="00FF00"/>
                </a:solidFill>
              </a:rPr>
              <a:t>1</a:t>
            </a:r>
            <a:r>
              <a:rPr lang="en-US" altLang="zh-CN" sz="2000" dirty="0"/>
              <a:t>.</a:t>
            </a:r>
            <a:r>
              <a:rPr lang="zh-CN" altLang="en-US" sz="2000" dirty="0"/>
              <a:t>为了研究辽宁、浙江、河南、甘肃、青海</a:t>
            </a:r>
            <a:r>
              <a:rPr lang="en-US" altLang="zh-CN" sz="2000" dirty="0"/>
              <a:t>5</a:t>
            </a:r>
            <a:r>
              <a:rPr lang="zh-CN" altLang="en-US" sz="2000" dirty="0"/>
              <a:t>省</a:t>
            </a:r>
            <a:r>
              <a:rPr lang="en-US" altLang="zh-CN" sz="2000" dirty="0"/>
              <a:t>1991</a:t>
            </a:r>
            <a:r>
              <a:rPr lang="zh-CN" altLang="en-US" sz="2000" dirty="0"/>
              <a:t>年城镇居民生活消费规律，需要利用调查资料对五个省进行分类，指标变量共</a:t>
            </a:r>
            <a:r>
              <a:rPr lang="en-US" altLang="zh-CN" sz="2000" dirty="0"/>
              <a:t>8</a:t>
            </a:r>
            <a:r>
              <a:rPr lang="zh-CN" altLang="en-US" sz="2000" dirty="0"/>
              <a:t>个，意义如下：</a:t>
            </a:r>
            <a:r>
              <a:rPr lang="en-US" altLang="zh-CN" sz="2000" dirty="0"/>
              <a:t>x1:</a:t>
            </a:r>
            <a:r>
              <a:rPr lang="zh-CN" altLang="en-US" sz="2000" dirty="0"/>
              <a:t>人均粮食支出，</a:t>
            </a:r>
            <a:r>
              <a:rPr lang="en-US" altLang="zh-CN" sz="2000" dirty="0"/>
              <a:t>x2:</a:t>
            </a:r>
            <a:r>
              <a:rPr lang="zh-CN" altLang="en-US" sz="2000" dirty="0"/>
              <a:t>人均副食支出</a:t>
            </a:r>
            <a:r>
              <a:rPr lang="en-US" altLang="zh-CN" sz="2000" dirty="0"/>
              <a:t>;x3:</a:t>
            </a:r>
            <a:r>
              <a:rPr lang="zh-CN" altLang="en-US" sz="2000" dirty="0"/>
              <a:t>人均烟酒茶支出，</a:t>
            </a:r>
            <a:r>
              <a:rPr lang="en-US" altLang="zh-CN" sz="2000" dirty="0"/>
              <a:t>x4:</a:t>
            </a:r>
            <a:r>
              <a:rPr lang="zh-CN" altLang="en-US" sz="2000" dirty="0"/>
              <a:t>人均其他副食支出</a:t>
            </a:r>
            <a:r>
              <a:rPr lang="en-US" altLang="zh-CN" sz="2000" dirty="0"/>
              <a:t>,x5:</a:t>
            </a:r>
            <a:r>
              <a:rPr lang="zh-CN" altLang="en-US" sz="2000" dirty="0"/>
              <a:t>人均衣着商品支出</a:t>
            </a:r>
            <a:r>
              <a:rPr lang="en-US" altLang="zh-CN" sz="2000" dirty="0"/>
              <a:t>,x6:</a:t>
            </a:r>
            <a:r>
              <a:rPr lang="zh-CN" altLang="en-US" sz="2000" dirty="0"/>
              <a:t>人均日用品支出，</a:t>
            </a:r>
            <a:r>
              <a:rPr lang="en-US" altLang="zh-CN" sz="2000" dirty="0"/>
              <a:t>x7:</a:t>
            </a:r>
            <a:r>
              <a:rPr lang="zh-CN" altLang="en-US" sz="2000" dirty="0"/>
              <a:t>人均燃料支出，</a:t>
            </a:r>
            <a:r>
              <a:rPr lang="en-US" altLang="zh-CN" sz="2000" dirty="0"/>
              <a:t>x8</a:t>
            </a:r>
            <a:r>
              <a:rPr lang="zh-CN" altLang="en-US" sz="2000" dirty="0"/>
              <a:t>人均非商品支出</a:t>
            </a:r>
            <a:endParaRPr lang="zh-CN" altLang="en-US" sz="2000" dirty="0"/>
          </a:p>
        </p:txBody>
      </p:sp>
      <p:graphicFrame>
        <p:nvGraphicFramePr>
          <p:cNvPr id="20840" name="Group 36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57518" y="3123883"/>
          <a:ext cx="8137525" cy="2644775"/>
        </p:xfrm>
        <a:graphic>
          <a:graphicData uri="http://schemas.openxmlformats.org/drawingml/2006/table">
            <a:tbl>
              <a:tblPr/>
              <a:tblGrid>
                <a:gridCol w="901700"/>
                <a:gridCol w="904875"/>
                <a:gridCol w="903287"/>
                <a:gridCol w="906463"/>
                <a:gridCol w="903287"/>
                <a:gridCol w="904875"/>
                <a:gridCol w="903288"/>
                <a:gridCol w="906462"/>
                <a:gridCol w="903288"/>
              </a:tblGrid>
              <a:tr h="663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辽宁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7.9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39.77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8.49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12.94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19.27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11.05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2.04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13.29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浙江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7.68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50.37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11.35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13.3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19.25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14.59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2.75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14.87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河南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9.42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27.93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16.17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9.42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9.76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甘肃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9.16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27.98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9.01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9.32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15.99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9.1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1.82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11.35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青海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10.06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28.64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10.52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10.05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16.18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8.39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1.96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10.81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841" name="Text Box 361"/>
          <p:cNvSpPr txBox="1"/>
          <p:nvPr/>
        </p:nvSpPr>
        <p:spPr>
          <a:xfrm>
            <a:off x="1143318" y="2362200"/>
            <a:ext cx="72739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000" b="1" dirty="0"/>
              <a:t>表</a:t>
            </a:r>
            <a:r>
              <a:rPr lang="en-US" altLang="zh-CN" sz="2000" b="1" dirty="0"/>
              <a:t>1  1991</a:t>
            </a:r>
            <a:r>
              <a:rPr lang="zh-CN" altLang="en-US" sz="2000" b="1" dirty="0"/>
              <a:t>年五省城镇居民生活月均消费（元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人）</a:t>
            </a:r>
            <a:endParaRPr lang="zh-CN" altLang="en-US" sz="2000" b="1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ext Box 2"/>
          <p:cNvSpPr txBox="1"/>
          <p:nvPr/>
        </p:nvSpPr>
        <p:spPr>
          <a:xfrm>
            <a:off x="900113" y="188913"/>
            <a:ext cx="741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计算各省之间的欧氏、绝对、明氏距离</a:t>
            </a:r>
            <a:endParaRPr lang="zh-CN" altLang="en-US" sz="2800" b="1" dirty="0"/>
          </a:p>
        </p:txBody>
      </p:sp>
      <p:sp>
        <p:nvSpPr>
          <p:cNvPr id="16387" name="Text Box 3"/>
          <p:cNvSpPr txBox="1"/>
          <p:nvPr/>
        </p:nvSpPr>
        <p:spPr>
          <a:xfrm>
            <a:off x="539750" y="765175"/>
            <a:ext cx="8280400" cy="1753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/>
              <a:t>解：</a:t>
            </a:r>
            <a:r>
              <a:rPr lang="en-US" altLang="zh-CN" sz="2000" dirty="0"/>
              <a:t>a=[7.9	39.77	8.49	12.94	19.27	11.05	2.04	13.29</a:t>
            </a:r>
            <a:endParaRPr lang="en-US" altLang="zh-CN" sz="20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000" dirty="0"/>
              <a:t>7.68	50.37	11.35	13.3	19.25	14.59	2.75	14.87</a:t>
            </a:r>
            <a:endParaRPr lang="en-US" altLang="zh-CN" sz="20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000" dirty="0"/>
              <a:t>9.42	27.93	8.2	8.14	16.17	9.42	1.55	9.76</a:t>
            </a:r>
            <a:endParaRPr lang="en-US" altLang="zh-CN" sz="20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000" dirty="0"/>
              <a:t>9.16	27.98	9.01	9.32	15.99	9.1	1.82	11.35</a:t>
            </a:r>
            <a:endParaRPr lang="en-US" altLang="zh-CN" sz="20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000" dirty="0"/>
              <a:t>10.06	28.64	10.52	10.05	16.18	8.39	1.96	10.81];</a:t>
            </a:r>
            <a:endParaRPr lang="zh-CN" altLang="en-US" sz="2000" dirty="0"/>
          </a:p>
        </p:txBody>
      </p:sp>
      <p:sp>
        <p:nvSpPr>
          <p:cNvPr id="16388" name="Text Box 4"/>
          <p:cNvSpPr txBox="1"/>
          <p:nvPr/>
        </p:nvSpPr>
        <p:spPr>
          <a:xfrm>
            <a:off x="539750" y="2636838"/>
            <a:ext cx="8280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/>
              <a:t>d1=pdist(a);% </a:t>
            </a:r>
            <a:r>
              <a:rPr lang="zh-CN" altLang="en-US" sz="2800" dirty="0"/>
              <a:t>此时计算出各行之间的欧氏距离， </a:t>
            </a:r>
            <a:endParaRPr lang="zh-CN" altLang="en-US" sz="2800" dirty="0"/>
          </a:p>
        </p:txBody>
      </p:sp>
      <p:sp>
        <p:nvSpPr>
          <p:cNvPr id="16389" name="Text Box 5"/>
          <p:cNvSpPr txBox="1"/>
          <p:nvPr/>
        </p:nvSpPr>
        <p:spPr>
          <a:xfrm>
            <a:off x="539750" y="3284538"/>
            <a:ext cx="77771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/>
              <a:t>为了得到距离矩阵，我们键入命令：</a:t>
            </a:r>
            <a:endParaRPr lang="zh-CN" altLang="en-US" sz="2800" dirty="0"/>
          </a:p>
        </p:txBody>
      </p:sp>
      <p:sp>
        <p:nvSpPr>
          <p:cNvPr id="16390" name="Text Box 6"/>
          <p:cNvSpPr txBox="1"/>
          <p:nvPr/>
        </p:nvSpPr>
        <p:spPr>
          <a:xfrm>
            <a:off x="250825" y="3933825"/>
            <a:ext cx="864235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/>
              <a:t>D= squareform(d1),  % </a:t>
            </a:r>
            <a:r>
              <a:rPr lang="zh-CN" altLang="en-US" sz="2800" dirty="0"/>
              <a:t>注意此时</a:t>
            </a:r>
            <a:r>
              <a:rPr lang="en-US" altLang="zh-CN" sz="2800" dirty="0"/>
              <a:t>d1</a:t>
            </a:r>
            <a:r>
              <a:rPr lang="zh-CN" altLang="en-US" sz="2800" dirty="0"/>
              <a:t>必须是一个行向量，结果是实对称矩阵</a:t>
            </a:r>
            <a:endParaRPr lang="zh-CN" altLang="en-US" sz="2800" dirty="0"/>
          </a:p>
        </p:txBody>
      </p:sp>
      <p:sp>
        <p:nvSpPr>
          <p:cNvPr id="16391" name="Text Box 7"/>
          <p:cNvSpPr txBox="1"/>
          <p:nvPr/>
        </p:nvSpPr>
        <p:spPr>
          <a:xfrm>
            <a:off x="611188" y="5084763"/>
            <a:ext cx="7345362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/>
              <a:t>若想得到三角阵，则有命令：</a:t>
            </a:r>
            <a:endParaRPr lang="zh-CN" altLang="en-US" sz="28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dirty="0"/>
              <a:t>S = tril(squareform(d1))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ext Box 2"/>
          <p:cNvSpPr txBox="1"/>
          <p:nvPr/>
        </p:nvSpPr>
        <p:spPr>
          <a:xfrm>
            <a:off x="900113" y="260350"/>
            <a:ext cx="7848600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/>
              <a:t>S =      0         0         0         0         0</a:t>
            </a:r>
            <a:endParaRPr lang="en-US" altLang="zh-CN" sz="24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/>
              <a:t>   11.6726         0         0         0         0</a:t>
            </a:r>
            <a:endParaRPr lang="en-US" altLang="zh-CN" sz="24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/>
              <a:t>   13.8054   24.6353         0         0         0</a:t>
            </a:r>
            <a:endParaRPr lang="en-US" altLang="zh-CN" sz="24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/>
              <a:t>   13.1278   24.0591    2.2033         0         0</a:t>
            </a:r>
            <a:endParaRPr lang="en-US" altLang="zh-CN" sz="24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/>
              <a:t>   12.7983   23.5389    3.5037    2.2159         0</a:t>
            </a:r>
            <a:endParaRPr lang="zh-CN" altLang="en-US" sz="2400" dirty="0"/>
          </a:p>
        </p:txBody>
      </p:sp>
      <p:grpSp>
        <p:nvGrpSpPr>
          <p:cNvPr id="2" name="Group 6"/>
          <p:cNvGrpSpPr/>
          <p:nvPr/>
        </p:nvGrpSpPr>
        <p:grpSpPr>
          <a:xfrm>
            <a:off x="611188" y="2276475"/>
            <a:ext cx="8280400" cy="2892426"/>
            <a:chOff x="385" y="1434"/>
            <a:chExt cx="5216" cy="1822"/>
          </a:xfrm>
        </p:grpSpPr>
        <p:sp>
          <p:nvSpPr>
            <p:cNvPr id="17413" name="Text Box 3"/>
            <p:cNvSpPr txBox="1"/>
            <p:nvPr/>
          </p:nvSpPr>
          <p:spPr>
            <a:xfrm>
              <a:off x="385" y="1434"/>
              <a:ext cx="503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dirty="0"/>
                <a:t>d2=pdist(a,'cityblock'); S2 = tril(squareform(d2))</a:t>
              </a:r>
              <a:endParaRPr lang="zh-CN" altLang="en-US" sz="2800" dirty="0"/>
            </a:p>
          </p:txBody>
        </p:sp>
        <p:sp>
          <p:nvSpPr>
            <p:cNvPr id="17414" name="Text Box 4"/>
            <p:cNvSpPr txBox="1"/>
            <p:nvPr/>
          </p:nvSpPr>
          <p:spPr>
            <a:xfrm>
              <a:off x="612" y="1842"/>
              <a:ext cx="4989" cy="141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dirty="0"/>
                <a:t>S2 =         0         0         0         0         0</a:t>
              </a:r>
              <a:endParaRPr lang="en-US" altLang="zh-CN" sz="2800" dirty="0"/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dirty="0"/>
                <a:t>         19.89         0         0         0         0</a:t>
              </a:r>
              <a:endParaRPr lang="en-US" altLang="zh-CN" sz="2800" dirty="0"/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dirty="0"/>
                <a:t>         27.2    47.05         0         0         0</a:t>
              </a:r>
              <a:endParaRPr lang="en-US" altLang="zh-CN" sz="2800" dirty="0"/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dirty="0"/>
                <a:t>        24.58   43.39    4.66         0         0</a:t>
              </a:r>
              <a:endParaRPr lang="en-US" altLang="zh-CN" sz="2800" dirty="0"/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dirty="0"/>
                <a:t>        26.52   42.31    8.08    5.38         0</a:t>
              </a:r>
              <a:endParaRPr lang="zh-CN" altLang="en-US" sz="2800" dirty="0"/>
            </a:p>
          </p:txBody>
        </p:sp>
      </p:grpSp>
      <p:sp>
        <p:nvSpPr>
          <p:cNvPr id="18437" name="Text Box 5"/>
          <p:cNvSpPr txBox="1"/>
          <p:nvPr/>
        </p:nvSpPr>
        <p:spPr>
          <a:xfrm>
            <a:off x="611188" y="5300663"/>
            <a:ext cx="83534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/>
              <a:t>d3=pdist(a,'minkowski',3); S3 = tril(squareform(d3))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4191" name="Group 399"/>
          <p:cNvGraphicFramePr>
            <a:graphicFrameLocks noGrp="1"/>
          </p:cNvGraphicFramePr>
          <p:nvPr/>
        </p:nvGraphicFramePr>
        <p:xfrm>
          <a:off x="2195513" y="1125538"/>
          <a:ext cx="6213475" cy="4694242"/>
        </p:xfrm>
        <a:graphic>
          <a:graphicData uri="http://schemas.openxmlformats.org/drawingml/2006/table">
            <a:tbl>
              <a:tblPr/>
              <a:tblGrid>
                <a:gridCol w="1100137"/>
                <a:gridCol w="1100138"/>
                <a:gridCol w="1422400"/>
                <a:gridCol w="1295400"/>
                <a:gridCol w="1295400"/>
              </a:tblGrid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序号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国家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1990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1995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澳大利亚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1249.39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1273.61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1282.68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巴西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821.6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859.85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919.73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加拿大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1641.01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1591.54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1608.32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中国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1330.45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1382.68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1462.08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法国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1546.55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1501.77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1525.95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德国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1656.52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1630.52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1570.69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印度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861.30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862.51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945.11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意大利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1321.77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1232.3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1243.51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日本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1873.68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1949.89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1851.20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俄罗斯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1475.16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1315.87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1297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南非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794.25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787.48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782.38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英国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1486.75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1441.71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1465.12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美国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2824.29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2659.64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2740.12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526" name="Text Box 366"/>
          <p:cNvSpPr txBox="1"/>
          <p:nvPr/>
        </p:nvSpPr>
        <p:spPr>
          <a:xfrm>
            <a:off x="827405" y="189230"/>
            <a:ext cx="77819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/>
              <a:t> </a:t>
            </a:r>
            <a:r>
              <a:rPr lang="zh-CN" altLang="en-US" sz="2000" dirty="0"/>
              <a:t>例：</a:t>
            </a:r>
            <a:r>
              <a:rPr lang="en-US" altLang="zh-CN" sz="2000" dirty="0"/>
              <a:t>13</a:t>
            </a:r>
            <a:r>
              <a:rPr lang="zh-CN" altLang="en-US" sz="2000" dirty="0"/>
              <a:t>个国家</a:t>
            </a:r>
            <a:r>
              <a:rPr lang="en-US" altLang="zh-CN" sz="2000" dirty="0"/>
              <a:t>1990</a:t>
            </a:r>
            <a:r>
              <a:rPr lang="zh-CN" altLang="en-US" sz="2000" dirty="0"/>
              <a:t>，</a:t>
            </a:r>
            <a:r>
              <a:rPr lang="en-US" altLang="zh-CN" sz="2000" dirty="0"/>
              <a:t>1995</a:t>
            </a:r>
            <a:r>
              <a:rPr lang="zh-CN" altLang="en-US" sz="2000" dirty="0"/>
              <a:t>，</a:t>
            </a:r>
            <a:r>
              <a:rPr lang="en-US" altLang="zh-CN" sz="2000" dirty="0"/>
              <a:t>2000</a:t>
            </a:r>
            <a:r>
              <a:rPr lang="zh-CN" altLang="en-US" sz="2000" dirty="0"/>
              <a:t>可持续发展能力如下，</a:t>
            </a:r>
            <a:r>
              <a:rPr lang="zh-CN" altLang="en-US" sz="2000" dirty="0"/>
              <a:t>进行分类</a:t>
            </a:r>
            <a:endParaRPr lang="zh-CN" altLang="en-US" sz="2000" dirty="0"/>
          </a:p>
        </p:txBody>
      </p:sp>
      <p:sp>
        <p:nvSpPr>
          <p:cNvPr id="18527" name="Text Box 370"/>
          <p:cNvSpPr txBox="1"/>
          <p:nvPr/>
        </p:nvSpPr>
        <p:spPr>
          <a:xfrm>
            <a:off x="971550" y="5949950"/>
            <a:ext cx="7848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采用不同的距离，得到结果如下</a:t>
            </a:r>
            <a:endParaRPr lang="zh-CN" altLang="en-US" sz="2800" b="1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2847" name="Group 79"/>
          <p:cNvGraphicFramePr>
            <a:graphicFrameLocks noGrp="1"/>
          </p:cNvGraphicFramePr>
          <p:nvPr/>
        </p:nvGraphicFramePr>
        <p:xfrm>
          <a:off x="971550" y="333375"/>
          <a:ext cx="7200900" cy="2519364"/>
        </p:xfrm>
        <a:graphic>
          <a:graphicData uri="http://schemas.openxmlformats.org/drawingml/2006/table">
            <a:tbl>
              <a:tblPr/>
              <a:tblGrid>
                <a:gridCol w="865188"/>
                <a:gridCol w="6335712"/>
              </a:tblGrid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类别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欧氏距离（最短距离）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日本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澳大利亚、加拿大、英、德、意、中、俄、法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巴西、印度、南非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美国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848" name="Group 80"/>
          <p:cNvGraphicFramePr>
            <a:graphicFrameLocks noGrp="1"/>
          </p:cNvGraphicFramePr>
          <p:nvPr/>
        </p:nvGraphicFramePr>
        <p:xfrm>
          <a:off x="971550" y="3357563"/>
          <a:ext cx="7200900" cy="2519364"/>
        </p:xfrm>
        <a:graphic>
          <a:graphicData uri="http://schemas.openxmlformats.org/drawingml/2006/table">
            <a:tbl>
              <a:tblPr/>
              <a:tblGrid>
                <a:gridCol w="865188"/>
                <a:gridCol w="6335712"/>
              </a:tblGrid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类别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欧氏距离（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ward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距离）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澳大利亚、中、意、俄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加拿大、英、德、法、日本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巴西、印度、南非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美国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152400" y="3048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7525385" cy="4384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152400" y="3048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2253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62200"/>
            <a:ext cx="2956560" cy="233934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3963035" y="2438400"/>
          <a:ext cx="4893310" cy="2484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3" imgW="3114675" imgH="1581150" progId="Paint.Picture">
                  <p:embed/>
                </p:oleObj>
              </mc:Choice>
              <mc:Fallback>
                <p:oleObj name="" r:id="rId3" imgW="3114675" imgH="1581150" progId="Paint.Picture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3035" y="2438400"/>
                        <a:ext cx="4893310" cy="24841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253490" y="1542415"/>
            <a:ext cx="3191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夹角余弦和相关系数</a:t>
            </a:r>
            <a:endParaRPr lang="zh-CN" altLang="en-US" sz="2000"/>
          </a:p>
        </p:txBody>
      </p:sp>
    </p:spTree>
    <p:custDataLst>
      <p:tags r:id="rId5"/>
    </p:custData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152400" y="3048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0200"/>
            <a:ext cx="6523355" cy="40151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152400" y="3048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6097905" cy="43649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矩形 443393"/>
          <p:cNvSpPr/>
          <p:nvPr/>
        </p:nvSpPr>
        <p:spPr>
          <a:xfrm>
            <a:off x="914496" y="2057424"/>
            <a:ext cx="6732588" cy="2448872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/>
          <a:lstStyle/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分层聚类法（系统聚类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法）简介</a:t>
            </a:r>
            <a:endParaRPr 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812800" indent="-812800" algn="just">
              <a:lnSpc>
                <a:spcPct val="150000"/>
              </a:lnSpc>
              <a:spcBef>
                <a:spcPct val="20000"/>
              </a:spcBef>
            </a:pPr>
            <a:r>
              <a:rPr 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分层聚类法在综合评价中的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应用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61404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3"/>
          <p:cNvSpPr>
            <a:spLocks noGrp="1"/>
          </p:cNvSpPr>
          <p:nvPr>
            <p:ph idx="1"/>
          </p:nvPr>
        </p:nvSpPr>
        <p:spPr>
          <a:xfrm>
            <a:off x="611188" y="404813"/>
            <a:ext cx="8153400" cy="6096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/>
              <a:t>最短距离（</a:t>
            </a:r>
            <a:r>
              <a:rPr lang="en-US" altLang="zh-CN" dirty="0"/>
              <a:t>Nearest Neighbor)</a:t>
            </a:r>
            <a:endParaRPr lang="en-US" altLang="zh-CN" dirty="0"/>
          </a:p>
          <a:p>
            <a:pPr eaLnBrk="1" hangingPunct="1">
              <a:lnSpc>
                <a:spcPct val="90000"/>
              </a:lnSpc>
              <a:buNone/>
            </a:pPr>
            <a:endParaRPr lang="en-US" altLang="zh-CN" dirty="0"/>
          </a:p>
          <a:p>
            <a:pPr eaLnBrk="1" hangingPunct="1">
              <a:lnSpc>
                <a:spcPct val="90000"/>
              </a:lnSpc>
              <a:buNone/>
            </a:pPr>
            <a:endParaRPr lang="zh-CN" altLang="en-US" dirty="0"/>
          </a:p>
        </p:txBody>
      </p:sp>
      <p:grpSp>
        <p:nvGrpSpPr>
          <p:cNvPr id="2" name="Group 4"/>
          <p:cNvGrpSpPr/>
          <p:nvPr/>
        </p:nvGrpSpPr>
        <p:grpSpPr>
          <a:xfrm>
            <a:off x="1908175" y="1125538"/>
            <a:ext cx="4876800" cy="1905000"/>
            <a:chOff x="1440" y="2304"/>
            <a:chExt cx="3072" cy="1200"/>
          </a:xfrm>
        </p:grpSpPr>
        <p:sp>
          <p:nvSpPr>
            <p:cNvPr id="28691" name="Oval 5"/>
            <p:cNvSpPr/>
            <p:nvPr/>
          </p:nvSpPr>
          <p:spPr>
            <a:xfrm>
              <a:off x="1440" y="2400"/>
              <a:ext cx="1104" cy="110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/>
            </a:p>
          </p:txBody>
        </p:sp>
        <p:sp>
          <p:nvSpPr>
            <p:cNvPr id="28692" name="Oval 6"/>
            <p:cNvSpPr/>
            <p:nvPr/>
          </p:nvSpPr>
          <p:spPr>
            <a:xfrm>
              <a:off x="3216" y="2304"/>
              <a:ext cx="1296" cy="1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/>
            </a:p>
          </p:txBody>
        </p:sp>
        <p:sp>
          <p:nvSpPr>
            <p:cNvPr id="28693" name="Rectangle 7"/>
            <p:cNvSpPr/>
            <p:nvPr/>
          </p:nvSpPr>
          <p:spPr>
            <a:xfrm>
              <a:off x="3600" y="2448"/>
              <a:ext cx="40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cs typeface="Times New Roman" panose="02020603050405020304" pitchFamily="18" charset="0"/>
                </a:rPr>
                <a:t>21</a:t>
              </a: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8694" name="Rectangle 8"/>
            <p:cNvSpPr/>
            <p:nvPr/>
          </p:nvSpPr>
          <p:spPr>
            <a:xfrm>
              <a:off x="1536" y="2832"/>
              <a:ext cx="52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cs typeface="Times New Roman" panose="02020603050405020304" pitchFamily="18" charset="0"/>
                </a:rPr>
                <a:t>12</a:t>
              </a: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8695" name="Rectangle 9"/>
            <p:cNvSpPr/>
            <p:nvPr/>
          </p:nvSpPr>
          <p:spPr>
            <a:xfrm>
              <a:off x="3264" y="2784"/>
              <a:ext cx="40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cs typeface="Times New Roman" panose="02020603050405020304" pitchFamily="18" charset="0"/>
                </a:rPr>
                <a:t>22</a:t>
              </a: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8696" name="Rectangle 10"/>
            <p:cNvSpPr/>
            <p:nvPr/>
          </p:nvSpPr>
          <p:spPr>
            <a:xfrm>
              <a:off x="1824" y="2544"/>
              <a:ext cx="40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cs typeface="Times New Roman" panose="02020603050405020304" pitchFamily="18" charset="0"/>
                </a:rPr>
                <a:t>11</a:t>
              </a: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graphicFrame>
          <p:nvGraphicFramePr>
            <p:cNvPr id="28697" name="Object 11"/>
            <p:cNvGraphicFramePr>
              <a:graphicFrameLocks noChangeAspect="1"/>
            </p:cNvGraphicFramePr>
            <p:nvPr/>
          </p:nvGraphicFramePr>
          <p:xfrm>
            <a:off x="2736" y="2448"/>
            <a:ext cx="22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" name="" r:id="rId1" imgW="295910" imgH="328295" progId="Equation.3">
                    <p:embed/>
                  </p:oleObj>
                </mc:Choice>
                <mc:Fallback>
                  <p:oleObj name="" r:id="rId1" imgW="295910" imgH="328295" progId="Equation.3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736" y="2448"/>
                          <a:ext cx="224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588" name="Line 12"/>
          <p:cNvSpPr/>
          <p:nvPr/>
        </p:nvSpPr>
        <p:spPr>
          <a:xfrm>
            <a:off x="3059113" y="1700213"/>
            <a:ext cx="2232025" cy="360362"/>
          </a:xfrm>
          <a:prstGeom prst="line">
            <a:avLst/>
          </a:prstGeom>
          <a:ln w="28575" cap="sq" cmpd="sng">
            <a:solidFill>
              <a:srgbClr val="FF0066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24590" name="Rectangle 14"/>
          <p:cNvSpPr>
            <a:spLocks noRot="1"/>
          </p:cNvSpPr>
          <p:nvPr/>
        </p:nvSpPr>
        <p:spPr>
          <a:xfrm>
            <a:off x="684213" y="3284538"/>
            <a:ext cx="7486650" cy="828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buNone/>
            </a:pPr>
            <a:r>
              <a:rPr lang="zh-CN" altLang="en-US" dirty="0"/>
              <a:t>最长距离（</a:t>
            </a:r>
            <a:r>
              <a:rPr lang="en-US" altLang="zh-CN" dirty="0"/>
              <a:t>Furthest </a:t>
            </a:r>
            <a:r>
              <a:rPr lang="en-US" altLang="zh-CN" sz="4000" dirty="0"/>
              <a:t>Neighbor</a:t>
            </a:r>
            <a:r>
              <a:rPr lang="en-US" altLang="zh-CN" dirty="0"/>
              <a:t> </a:t>
            </a:r>
            <a:r>
              <a:rPr lang="zh-CN" altLang="en-US" dirty="0"/>
              <a:t>）</a:t>
            </a:r>
            <a:endParaRPr lang="zh-CN" altLang="en-US" sz="4000" dirty="0"/>
          </a:p>
          <a:p>
            <a:pPr marL="342900" lvl="0" indent="-342900" eaLnBrk="1" hangingPunct="1">
              <a:buNone/>
            </a:pPr>
            <a:endParaRPr lang="zh-CN" altLang="en-US" dirty="0"/>
          </a:p>
          <a:p>
            <a:pPr marL="342900" lvl="0" indent="-342900" eaLnBrk="1" hangingPunct="1">
              <a:buNone/>
            </a:pPr>
            <a:endParaRPr lang="zh-CN" altLang="en-US" sz="4000" dirty="0"/>
          </a:p>
        </p:txBody>
      </p:sp>
      <p:grpSp>
        <p:nvGrpSpPr>
          <p:cNvPr id="3" name="Group 15"/>
          <p:cNvGrpSpPr/>
          <p:nvPr/>
        </p:nvGrpSpPr>
        <p:grpSpPr>
          <a:xfrm>
            <a:off x="1258888" y="4292600"/>
            <a:ext cx="6121400" cy="2333625"/>
            <a:chOff x="884" y="1824"/>
            <a:chExt cx="3856" cy="1470"/>
          </a:xfrm>
        </p:grpSpPr>
        <p:sp>
          <p:nvSpPr>
            <p:cNvPr id="28680" name="Oval 16"/>
            <p:cNvSpPr/>
            <p:nvPr/>
          </p:nvSpPr>
          <p:spPr>
            <a:xfrm>
              <a:off x="884" y="1824"/>
              <a:ext cx="1564" cy="142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/>
            </a:p>
          </p:txBody>
        </p:sp>
        <p:sp>
          <p:nvSpPr>
            <p:cNvPr id="28681" name="Oval 17"/>
            <p:cNvSpPr/>
            <p:nvPr/>
          </p:nvSpPr>
          <p:spPr>
            <a:xfrm>
              <a:off x="3408" y="1824"/>
              <a:ext cx="1332" cy="147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/>
            </a:p>
          </p:txBody>
        </p:sp>
        <p:sp>
          <p:nvSpPr>
            <p:cNvPr id="28682" name="Rectangle 18"/>
            <p:cNvSpPr/>
            <p:nvPr/>
          </p:nvSpPr>
          <p:spPr>
            <a:xfrm>
              <a:off x="1610" y="2795"/>
              <a:ext cx="18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8683" name="Rectangle 19"/>
            <p:cNvSpPr/>
            <p:nvPr/>
          </p:nvSpPr>
          <p:spPr>
            <a:xfrm>
              <a:off x="2018" y="2568"/>
              <a:ext cx="18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8684" name="Rectangle 20"/>
            <p:cNvSpPr/>
            <p:nvPr/>
          </p:nvSpPr>
          <p:spPr>
            <a:xfrm>
              <a:off x="1610" y="2024"/>
              <a:ext cx="18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8685" name="Rectangle 21"/>
            <p:cNvSpPr/>
            <p:nvPr/>
          </p:nvSpPr>
          <p:spPr>
            <a:xfrm>
              <a:off x="1020" y="2387"/>
              <a:ext cx="40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cs typeface="Times New Roman" panose="02020603050405020304" pitchFamily="18" charset="0"/>
                </a:rPr>
                <a:t>11</a:t>
              </a: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8686" name="Rectangle 22"/>
            <p:cNvSpPr/>
            <p:nvPr/>
          </p:nvSpPr>
          <p:spPr>
            <a:xfrm>
              <a:off x="3787" y="1979"/>
              <a:ext cx="40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cs typeface="Times New Roman" panose="02020603050405020304" pitchFamily="18" charset="0"/>
                </a:rPr>
                <a:t>21</a:t>
              </a: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8687" name="Rectangle 23"/>
            <p:cNvSpPr/>
            <p:nvPr/>
          </p:nvSpPr>
          <p:spPr>
            <a:xfrm>
              <a:off x="4468" y="2432"/>
              <a:ext cx="18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8688" name="Rectangle 24"/>
            <p:cNvSpPr/>
            <p:nvPr/>
          </p:nvSpPr>
          <p:spPr>
            <a:xfrm>
              <a:off x="4105" y="2795"/>
              <a:ext cx="18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8689" name="Rectangle 25"/>
            <p:cNvSpPr/>
            <p:nvPr/>
          </p:nvSpPr>
          <p:spPr>
            <a:xfrm>
              <a:off x="3833" y="2659"/>
              <a:ext cx="18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graphicFrame>
          <p:nvGraphicFramePr>
            <p:cNvPr id="28690" name="Object 26"/>
            <p:cNvGraphicFramePr>
              <a:graphicFrameLocks noChangeAspect="1"/>
            </p:cNvGraphicFramePr>
            <p:nvPr/>
          </p:nvGraphicFramePr>
          <p:xfrm>
            <a:off x="2736" y="2304"/>
            <a:ext cx="23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3" imgW="302895" imgH="328295" progId="Equation.3">
                    <p:embed/>
                  </p:oleObj>
                </mc:Choice>
                <mc:Fallback>
                  <p:oleObj name="" r:id="rId3" imgW="302895" imgH="328295" progId="Equation.3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736" y="2304"/>
                          <a:ext cx="232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603" name="Line 27"/>
          <p:cNvSpPr/>
          <p:nvPr/>
        </p:nvSpPr>
        <p:spPr>
          <a:xfrm>
            <a:off x="1979613" y="5445125"/>
            <a:ext cx="5111750" cy="71438"/>
          </a:xfrm>
          <a:prstGeom prst="line">
            <a:avLst/>
          </a:prstGeom>
          <a:ln w="28575" cap="sq" cmpd="sng">
            <a:solidFill>
              <a:srgbClr val="FFCC00"/>
            </a:solidFill>
            <a:prstDash val="solid"/>
            <a:miter/>
            <a:headEnd type="none" w="sm" len="sm"/>
            <a:tailEnd type="none" w="sm" len="sm"/>
          </a:ln>
        </p:spPr>
      </p:sp>
    </p:spTree>
    <p:custDataLst>
      <p:tags r:id="rId5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590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246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0" grpId="0" animBg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Text Box 3"/>
          <p:cNvSpPr txBox="1"/>
          <p:nvPr/>
        </p:nvSpPr>
        <p:spPr>
          <a:xfrm>
            <a:off x="1042988" y="404813"/>
            <a:ext cx="662463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zh-CN" altLang="en-US" sz="2800" b="1" dirty="0"/>
          </a:p>
        </p:txBody>
      </p:sp>
      <p:sp>
        <p:nvSpPr>
          <p:cNvPr id="29699" name="Rectangle 4"/>
          <p:cNvSpPr>
            <a:spLocks noRot="1"/>
          </p:cNvSpPr>
          <p:nvPr/>
        </p:nvSpPr>
        <p:spPr>
          <a:xfrm>
            <a:off x="468313" y="908050"/>
            <a:ext cx="8064500" cy="13684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buNone/>
            </a:pPr>
            <a:endParaRPr lang="zh-CN" altLang="en-US" sz="4000" dirty="0"/>
          </a:p>
        </p:txBody>
      </p:sp>
      <p:sp>
        <p:nvSpPr>
          <p:cNvPr id="29700" name="Text Box 6"/>
          <p:cNvSpPr txBox="1"/>
          <p:nvPr/>
        </p:nvSpPr>
        <p:spPr>
          <a:xfrm>
            <a:off x="827088" y="404813"/>
            <a:ext cx="741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/>
              <a:t>重心距离</a:t>
            </a:r>
            <a:endParaRPr lang="en-US" altLang="zh-CN" sz="2800" b="1" dirty="0"/>
          </a:p>
        </p:txBody>
      </p:sp>
      <p:grpSp>
        <p:nvGrpSpPr>
          <p:cNvPr id="2" name="Group 7"/>
          <p:cNvGrpSpPr/>
          <p:nvPr/>
        </p:nvGrpSpPr>
        <p:grpSpPr>
          <a:xfrm>
            <a:off x="1979613" y="981075"/>
            <a:ext cx="4876800" cy="1905000"/>
            <a:chOff x="1156" y="2024"/>
            <a:chExt cx="3072" cy="1200"/>
          </a:xfrm>
        </p:grpSpPr>
        <p:sp>
          <p:nvSpPr>
            <p:cNvPr id="29723" name="Rectangle 8"/>
            <p:cNvSpPr/>
            <p:nvPr/>
          </p:nvSpPr>
          <p:spPr>
            <a:xfrm flipH="1" flipV="1">
              <a:off x="1519" y="2482"/>
              <a:ext cx="246" cy="23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1800" dirty="0">
                  <a:solidFill>
                    <a:srgbClr val="FF0066"/>
                  </a:solidFill>
                  <a:latin typeface="Arial" panose="020B0604020202020204" pitchFamily="34" charset="0"/>
                </a:rPr>
                <a:t>•</a:t>
              </a:r>
              <a:endParaRPr lang="en-US" altLang="zh-CN" sz="1800" dirty="0">
                <a:solidFill>
                  <a:srgbClr val="FF006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724" name="Rectangle 9"/>
            <p:cNvSpPr/>
            <p:nvPr/>
          </p:nvSpPr>
          <p:spPr>
            <a:xfrm flipH="1" flipV="1">
              <a:off x="3424" y="2436"/>
              <a:ext cx="246" cy="23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1800" dirty="0">
                  <a:solidFill>
                    <a:srgbClr val="FF0066"/>
                  </a:solidFill>
                  <a:latin typeface="Arial" panose="020B0604020202020204" pitchFamily="34" charset="0"/>
                </a:rPr>
                <a:t>•</a:t>
              </a:r>
              <a:endParaRPr lang="en-US" altLang="zh-CN" sz="1800" dirty="0">
                <a:solidFill>
                  <a:srgbClr val="FF006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725" name="Oval 10"/>
            <p:cNvSpPr/>
            <p:nvPr/>
          </p:nvSpPr>
          <p:spPr>
            <a:xfrm>
              <a:off x="1156" y="2120"/>
              <a:ext cx="1104" cy="110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9726" name="Oval 11"/>
            <p:cNvSpPr/>
            <p:nvPr/>
          </p:nvSpPr>
          <p:spPr>
            <a:xfrm>
              <a:off x="2932" y="2024"/>
              <a:ext cx="1296" cy="12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/>
            </a:p>
          </p:txBody>
        </p:sp>
        <p:graphicFrame>
          <p:nvGraphicFramePr>
            <p:cNvPr id="29727" name="Object 12"/>
            <p:cNvGraphicFramePr>
              <a:graphicFrameLocks noChangeAspect="1"/>
            </p:cNvGraphicFramePr>
            <p:nvPr/>
          </p:nvGraphicFramePr>
          <p:xfrm>
            <a:off x="1383" y="2251"/>
            <a:ext cx="62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" r:id="rId1" imgW="989965" imgH="482600" progId="Equation.DSMT4">
                    <p:embed/>
                  </p:oleObj>
                </mc:Choice>
                <mc:Fallback>
                  <p:oleObj name="" r:id="rId1" imgW="989965" imgH="482600" progId="Equation.DSMT4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83" y="2251"/>
                          <a:ext cx="624" cy="3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8" name="Object 13"/>
            <p:cNvGraphicFramePr>
              <a:graphicFrameLocks noChangeAspect="1"/>
            </p:cNvGraphicFramePr>
            <p:nvPr/>
          </p:nvGraphicFramePr>
          <p:xfrm>
            <a:off x="3288" y="2205"/>
            <a:ext cx="67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3" imgW="1066800" imgH="482600" progId="Equation.DSMT4">
                    <p:embed/>
                  </p:oleObj>
                </mc:Choice>
                <mc:Fallback>
                  <p:oleObj name="" r:id="rId3" imgW="1066800" imgH="482600" progId="Equation.DSMT4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88" y="2205"/>
                          <a:ext cx="672" cy="3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78" name="Line 14"/>
          <p:cNvSpPr/>
          <p:nvPr/>
        </p:nvSpPr>
        <p:spPr>
          <a:xfrm flipV="1">
            <a:off x="2843213" y="1773238"/>
            <a:ext cx="2951162" cy="144462"/>
          </a:xfrm>
          <a:prstGeom prst="line">
            <a:avLst/>
          </a:prstGeom>
          <a:ln w="28575" cap="sq" cmpd="sng">
            <a:solidFill>
              <a:srgbClr val="FF0066"/>
            </a:solidFill>
            <a:prstDash val="solid"/>
            <a:miter/>
            <a:headEnd type="none" w="sm" len="sm"/>
            <a:tailEnd type="none" w="sm" len="sm"/>
          </a:ln>
        </p:spPr>
      </p:sp>
      <p:grpSp>
        <p:nvGrpSpPr>
          <p:cNvPr id="3" name="Group 15"/>
          <p:cNvGrpSpPr/>
          <p:nvPr/>
        </p:nvGrpSpPr>
        <p:grpSpPr>
          <a:xfrm>
            <a:off x="1403350" y="3213100"/>
            <a:ext cx="6224588" cy="3043238"/>
            <a:chOff x="957" y="1344"/>
            <a:chExt cx="3921" cy="1917"/>
          </a:xfrm>
        </p:grpSpPr>
        <p:sp>
          <p:nvSpPr>
            <p:cNvPr id="29705" name="Oval 16"/>
            <p:cNvSpPr/>
            <p:nvPr/>
          </p:nvSpPr>
          <p:spPr>
            <a:xfrm>
              <a:off x="957" y="1344"/>
              <a:ext cx="1262" cy="102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/>
            </a:p>
          </p:txBody>
        </p:sp>
        <p:sp>
          <p:nvSpPr>
            <p:cNvPr id="29706" name="Oval 17"/>
            <p:cNvSpPr/>
            <p:nvPr/>
          </p:nvSpPr>
          <p:spPr>
            <a:xfrm>
              <a:off x="3616" y="1404"/>
              <a:ext cx="1262" cy="102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/>
            </a:p>
          </p:txBody>
        </p:sp>
        <p:sp>
          <p:nvSpPr>
            <p:cNvPr id="29707" name="Rectangle 18"/>
            <p:cNvSpPr/>
            <p:nvPr/>
          </p:nvSpPr>
          <p:spPr>
            <a:xfrm>
              <a:off x="1257" y="1524"/>
              <a:ext cx="18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9708" name="Rectangle 19"/>
            <p:cNvSpPr/>
            <p:nvPr/>
          </p:nvSpPr>
          <p:spPr>
            <a:xfrm>
              <a:off x="1480" y="1704"/>
              <a:ext cx="18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9709" name="Rectangle 20"/>
            <p:cNvSpPr/>
            <p:nvPr/>
          </p:nvSpPr>
          <p:spPr>
            <a:xfrm>
              <a:off x="1331" y="1885"/>
              <a:ext cx="18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9710" name="Rectangle 21"/>
            <p:cNvSpPr/>
            <p:nvPr/>
          </p:nvSpPr>
          <p:spPr>
            <a:xfrm>
              <a:off x="4079" y="1524"/>
              <a:ext cx="18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9711" name="Rectangle 22"/>
            <p:cNvSpPr/>
            <p:nvPr/>
          </p:nvSpPr>
          <p:spPr>
            <a:xfrm>
              <a:off x="4153" y="2065"/>
              <a:ext cx="18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9712" name="Rectangle 23"/>
            <p:cNvSpPr/>
            <p:nvPr/>
          </p:nvSpPr>
          <p:spPr>
            <a:xfrm>
              <a:off x="4358" y="1765"/>
              <a:ext cx="183" cy="2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Times New Roman" panose="02020603050405020304" pitchFamily="18" charset="0"/>
                </a:rPr>
                <a:t>•</a:t>
              </a:r>
              <a:endParaRPr lang="en-US" altLang="zh-CN" sz="2400" dirty="0">
                <a:ea typeface="Times New Roman" panose="02020603050405020304" pitchFamily="18" charset="0"/>
              </a:endParaRPr>
            </a:p>
          </p:txBody>
        </p:sp>
        <p:sp>
          <p:nvSpPr>
            <p:cNvPr id="29713" name="Line 24"/>
            <p:cNvSpPr/>
            <p:nvPr/>
          </p:nvSpPr>
          <p:spPr>
            <a:xfrm>
              <a:off x="1519" y="2069"/>
              <a:ext cx="2822" cy="180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9714" name="Line 25"/>
            <p:cNvSpPr/>
            <p:nvPr/>
          </p:nvSpPr>
          <p:spPr>
            <a:xfrm>
              <a:off x="1429" y="1704"/>
              <a:ext cx="3044" cy="241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9715" name="Line 26"/>
            <p:cNvSpPr/>
            <p:nvPr/>
          </p:nvSpPr>
          <p:spPr>
            <a:xfrm>
              <a:off x="1429" y="1704"/>
              <a:ext cx="2822" cy="0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9716" name="Line 27"/>
            <p:cNvSpPr/>
            <p:nvPr/>
          </p:nvSpPr>
          <p:spPr>
            <a:xfrm>
              <a:off x="1429" y="1706"/>
              <a:ext cx="2896" cy="541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9717" name="Line 28"/>
            <p:cNvSpPr/>
            <p:nvPr/>
          </p:nvSpPr>
          <p:spPr>
            <a:xfrm flipV="1">
              <a:off x="1521" y="1933"/>
              <a:ext cx="3045" cy="120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9718" name="Line 29"/>
            <p:cNvSpPr/>
            <p:nvPr/>
          </p:nvSpPr>
          <p:spPr>
            <a:xfrm flipV="1">
              <a:off x="1474" y="1706"/>
              <a:ext cx="2748" cy="361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9719" name="Line 30"/>
            <p:cNvSpPr/>
            <p:nvPr/>
          </p:nvSpPr>
          <p:spPr>
            <a:xfrm flipV="1">
              <a:off x="1655" y="1706"/>
              <a:ext cx="2600" cy="181"/>
            </a:xfrm>
            <a:prstGeom prst="line">
              <a:avLst/>
            </a:prstGeom>
            <a:ln w="952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9720" name="Line 31"/>
            <p:cNvSpPr/>
            <p:nvPr/>
          </p:nvSpPr>
          <p:spPr>
            <a:xfrm>
              <a:off x="1746" y="1888"/>
              <a:ext cx="2790" cy="54"/>
            </a:xfrm>
            <a:prstGeom prst="line">
              <a:avLst/>
            </a:prstGeom>
            <a:ln w="952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9721" name="Line 32"/>
            <p:cNvSpPr/>
            <p:nvPr/>
          </p:nvSpPr>
          <p:spPr>
            <a:xfrm>
              <a:off x="1659" y="1888"/>
              <a:ext cx="2748" cy="360"/>
            </a:xfrm>
            <a:prstGeom prst="line">
              <a:avLst/>
            </a:prstGeom>
            <a:ln w="952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graphicFrame>
          <p:nvGraphicFramePr>
            <p:cNvPr id="29722" name="Object 33"/>
            <p:cNvGraphicFramePr>
              <a:graphicFrameLocks noChangeAspect="1"/>
            </p:cNvGraphicFramePr>
            <p:nvPr/>
          </p:nvGraphicFramePr>
          <p:xfrm>
            <a:off x="2874" y="3121"/>
            <a:ext cx="112" cy="1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" r:id="rId5" imgW="90170" imgH="141605" progId="Equation.DSMT4">
                    <p:embed/>
                  </p:oleObj>
                </mc:Choice>
                <mc:Fallback>
                  <p:oleObj name="" r:id="rId5" imgW="90170" imgH="141605" progId="Equation.DSMT4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74" y="3121"/>
                          <a:ext cx="112" cy="1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298" name="Object 34"/>
          <p:cNvGraphicFramePr>
            <a:graphicFrameLocks noChangeAspect="1"/>
          </p:cNvGraphicFramePr>
          <p:nvPr/>
        </p:nvGraphicFramePr>
        <p:xfrm>
          <a:off x="3492500" y="4868863"/>
          <a:ext cx="13684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7" imgW="533400" imgH="431800" progId="Equation.DSMT4">
                  <p:embed/>
                </p:oleObj>
              </mc:Choice>
              <mc:Fallback>
                <p:oleObj name="" r:id="rId7" imgW="533400" imgH="431800" progId="Equation.DSMT4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2500" y="4868863"/>
                        <a:ext cx="1368425" cy="1108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Freeform 2"/>
          <p:cNvSpPr/>
          <p:nvPr/>
        </p:nvSpPr>
        <p:spPr>
          <a:xfrm>
            <a:off x="1524000" y="1219200"/>
            <a:ext cx="3105150" cy="2755900"/>
          </a:xfrm>
          <a:custGeom>
            <a:avLst/>
            <a:gdLst>
              <a:gd name="txL" fmla="*/ 0 w 1956"/>
              <a:gd name="txT" fmla="*/ 0 h 1736"/>
              <a:gd name="txR" fmla="*/ 1956 w 1956"/>
              <a:gd name="txB" fmla="*/ 1736 h 1736"/>
            </a:gdLst>
            <a:ahLst/>
            <a:cxnLst>
              <a:cxn ang="0">
                <a:pos x="617439075" y="2147483646"/>
              </a:cxn>
              <a:cxn ang="0">
                <a:pos x="168851263" y="2147483646"/>
              </a:cxn>
              <a:cxn ang="0">
                <a:pos x="57964388" y="2147483646"/>
              </a:cxn>
              <a:cxn ang="0">
                <a:pos x="85685313" y="1295360313"/>
              </a:cxn>
              <a:cxn ang="0">
                <a:pos x="141128750" y="1181954075"/>
              </a:cxn>
              <a:cxn ang="0">
                <a:pos x="282257500" y="791329063"/>
              </a:cxn>
              <a:cxn ang="0">
                <a:pos x="1121470325" y="257055938"/>
              </a:cxn>
              <a:cxn ang="0">
                <a:pos x="2046366875" y="146169063"/>
              </a:cxn>
              <a:cxn ang="0">
                <a:pos x="2147483646" y="35282188"/>
              </a:cxn>
              <a:cxn ang="0">
                <a:pos x="2147483646" y="90725625"/>
              </a:cxn>
              <a:cxn ang="0">
                <a:pos x="2147483646" y="173891575"/>
              </a:cxn>
              <a:cxn ang="0">
                <a:pos x="2147483646" y="257055938"/>
              </a:cxn>
              <a:cxn ang="0">
                <a:pos x="2147483646" y="370463763"/>
              </a:cxn>
              <a:cxn ang="0">
                <a:pos x="2147483646" y="509071563"/>
              </a:cxn>
              <a:cxn ang="0">
                <a:pos x="2147483646" y="143396970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653222500" y="2147483646"/>
              </a:cxn>
              <a:cxn ang="0">
                <a:pos x="1345763438" y="2147483646"/>
              </a:cxn>
              <a:cxn ang="0">
                <a:pos x="700603438" y="2147483646"/>
              </a:cxn>
              <a:cxn ang="0">
                <a:pos x="617439075" y="2147483646"/>
              </a:cxn>
            </a:cxnLst>
            <a:rect l="txL" t="txT" r="txR" b="txB"/>
            <a:pathLst>
              <a:path w="1956" h="1736">
                <a:moveTo>
                  <a:pt x="245" y="1502"/>
                </a:moveTo>
                <a:cubicBezTo>
                  <a:pt x="182" y="1458"/>
                  <a:pt x="88" y="1431"/>
                  <a:pt x="67" y="1358"/>
                </a:cubicBezTo>
                <a:cubicBezTo>
                  <a:pt x="46" y="1286"/>
                  <a:pt x="23" y="1136"/>
                  <a:pt x="23" y="1136"/>
                </a:cubicBezTo>
                <a:cubicBezTo>
                  <a:pt x="1" y="873"/>
                  <a:pt x="0" y="926"/>
                  <a:pt x="34" y="514"/>
                </a:cubicBezTo>
                <a:cubicBezTo>
                  <a:pt x="35" y="497"/>
                  <a:pt x="50" y="485"/>
                  <a:pt x="56" y="469"/>
                </a:cubicBezTo>
                <a:cubicBezTo>
                  <a:pt x="74" y="418"/>
                  <a:pt x="81" y="361"/>
                  <a:pt x="112" y="314"/>
                </a:cubicBezTo>
                <a:cubicBezTo>
                  <a:pt x="214" y="158"/>
                  <a:pt x="278" y="147"/>
                  <a:pt x="445" y="102"/>
                </a:cubicBezTo>
                <a:cubicBezTo>
                  <a:pt x="602" y="60"/>
                  <a:pt x="567" y="68"/>
                  <a:pt x="812" y="58"/>
                </a:cubicBezTo>
                <a:cubicBezTo>
                  <a:pt x="869" y="44"/>
                  <a:pt x="922" y="25"/>
                  <a:pt x="979" y="14"/>
                </a:cubicBezTo>
                <a:cubicBezTo>
                  <a:pt x="1179" y="19"/>
                  <a:pt x="1382" y="0"/>
                  <a:pt x="1579" y="36"/>
                </a:cubicBezTo>
                <a:cubicBezTo>
                  <a:pt x="1610" y="42"/>
                  <a:pt x="1637" y="61"/>
                  <a:pt x="1668" y="69"/>
                </a:cubicBezTo>
                <a:cubicBezTo>
                  <a:pt x="1688" y="83"/>
                  <a:pt x="1714" y="88"/>
                  <a:pt x="1734" y="102"/>
                </a:cubicBezTo>
                <a:cubicBezTo>
                  <a:pt x="1751" y="114"/>
                  <a:pt x="1761" y="135"/>
                  <a:pt x="1779" y="147"/>
                </a:cubicBezTo>
                <a:cubicBezTo>
                  <a:pt x="1827" y="179"/>
                  <a:pt x="1801" y="161"/>
                  <a:pt x="1856" y="202"/>
                </a:cubicBezTo>
                <a:cubicBezTo>
                  <a:pt x="1881" y="317"/>
                  <a:pt x="1863" y="455"/>
                  <a:pt x="1834" y="569"/>
                </a:cubicBezTo>
                <a:cubicBezTo>
                  <a:pt x="1842" y="705"/>
                  <a:pt x="1828" y="815"/>
                  <a:pt x="1923" y="914"/>
                </a:cubicBezTo>
                <a:cubicBezTo>
                  <a:pt x="1950" y="995"/>
                  <a:pt x="1939" y="957"/>
                  <a:pt x="1956" y="1025"/>
                </a:cubicBezTo>
                <a:cubicBezTo>
                  <a:pt x="1931" y="1123"/>
                  <a:pt x="1847" y="1217"/>
                  <a:pt x="1790" y="1302"/>
                </a:cubicBezTo>
                <a:cubicBezTo>
                  <a:pt x="1778" y="1320"/>
                  <a:pt x="1758" y="1330"/>
                  <a:pt x="1745" y="1347"/>
                </a:cubicBezTo>
                <a:cubicBezTo>
                  <a:pt x="1679" y="1433"/>
                  <a:pt x="1679" y="1455"/>
                  <a:pt x="1590" y="1491"/>
                </a:cubicBezTo>
                <a:cubicBezTo>
                  <a:pt x="1561" y="1548"/>
                  <a:pt x="1536" y="1600"/>
                  <a:pt x="1512" y="1658"/>
                </a:cubicBezTo>
                <a:cubicBezTo>
                  <a:pt x="1501" y="1684"/>
                  <a:pt x="1502" y="1712"/>
                  <a:pt x="1468" y="1725"/>
                </a:cubicBezTo>
                <a:cubicBezTo>
                  <a:pt x="1440" y="1735"/>
                  <a:pt x="1409" y="1732"/>
                  <a:pt x="1379" y="1736"/>
                </a:cubicBezTo>
                <a:cubicBezTo>
                  <a:pt x="1217" y="1709"/>
                  <a:pt x="1067" y="1698"/>
                  <a:pt x="901" y="1691"/>
                </a:cubicBezTo>
                <a:cubicBezTo>
                  <a:pt x="818" y="1664"/>
                  <a:pt x="734" y="1641"/>
                  <a:pt x="656" y="1602"/>
                </a:cubicBezTo>
                <a:cubicBezTo>
                  <a:pt x="619" y="1584"/>
                  <a:pt x="576" y="1561"/>
                  <a:pt x="534" y="1558"/>
                </a:cubicBezTo>
                <a:cubicBezTo>
                  <a:pt x="449" y="1552"/>
                  <a:pt x="363" y="1551"/>
                  <a:pt x="278" y="1547"/>
                </a:cubicBezTo>
                <a:cubicBezTo>
                  <a:pt x="253" y="1509"/>
                  <a:pt x="266" y="1523"/>
                  <a:pt x="245" y="150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723" name="Freeform 3"/>
          <p:cNvSpPr/>
          <p:nvPr/>
        </p:nvSpPr>
        <p:spPr>
          <a:xfrm>
            <a:off x="4999038" y="2895600"/>
            <a:ext cx="3687762" cy="3165475"/>
          </a:xfrm>
          <a:custGeom>
            <a:avLst/>
            <a:gdLst>
              <a:gd name="txL" fmla="*/ 0 w 2641"/>
              <a:gd name="txT" fmla="*/ 0 h 2234"/>
              <a:gd name="txR" fmla="*/ 2641 w 2641"/>
              <a:gd name="txB" fmla="*/ 2234 h 2234"/>
            </a:gdLst>
            <a:ahLst/>
            <a:cxnLst>
              <a:cxn ang="0">
                <a:pos x="272971187" y="2147483646"/>
              </a:cxn>
              <a:cxn ang="0">
                <a:pos x="360712275" y="1036003006"/>
              </a:cxn>
              <a:cxn ang="0">
                <a:pos x="598587586" y="522017150"/>
              </a:cxn>
              <a:cxn ang="0">
                <a:pos x="945650534" y="499932507"/>
              </a:cxn>
              <a:cxn ang="0">
                <a:pos x="2072632556" y="210814400"/>
              </a:cxn>
              <a:cxn ang="0">
                <a:pos x="2147483646" y="10039118"/>
              </a:cxn>
              <a:cxn ang="0">
                <a:pos x="2147483646" y="32123762"/>
              </a:cxn>
              <a:cxn ang="0">
                <a:pos x="2147483646" y="120465169"/>
              </a:cxn>
              <a:cxn ang="0">
                <a:pos x="2147483646" y="1415468927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94419133" y="2147483646"/>
              </a:cxn>
              <a:cxn ang="0">
                <a:pos x="77991768" y="2147483646"/>
              </a:cxn>
              <a:cxn ang="0">
                <a:pos x="35095877" y="2147483646"/>
              </a:cxn>
              <a:cxn ang="0">
                <a:pos x="230075296" y="2147483646"/>
              </a:cxn>
              <a:cxn ang="0">
                <a:pos x="272971187" y="2147483646"/>
              </a:cxn>
              <a:cxn ang="0">
                <a:pos x="230075296" y="2147483646"/>
              </a:cxn>
              <a:cxn ang="0">
                <a:pos x="208628747" y="2147483646"/>
              </a:cxn>
              <a:cxn ang="0">
                <a:pos x="272971187" y="2147483646"/>
              </a:cxn>
            </a:cxnLst>
            <a:rect l="txL" t="txT" r="txR" b="txB"/>
            <a:pathLst>
              <a:path w="2641" h="2234">
                <a:moveTo>
                  <a:pt x="140" y="1482"/>
                </a:moveTo>
                <a:cubicBezTo>
                  <a:pt x="144" y="1230"/>
                  <a:pt x="113" y="804"/>
                  <a:pt x="185" y="516"/>
                </a:cubicBezTo>
                <a:cubicBezTo>
                  <a:pt x="200" y="369"/>
                  <a:pt x="206" y="361"/>
                  <a:pt x="307" y="260"/>
                </a:cubicBezTo>
                <a:cubicBezTo>
                  <a:pt x="349" y="218"/>
                  <a:pt x="426" y="253"/>
                  <a:pt x="485" y="249"/>
                </a:cubicBezTo>
                <a:cubicBezTo>
                  <a:pt x="1292" y="140"/>
                  <a:pt x="13" y="328"/>
                  <a:pt x="1063" y="105"/>
                </a:cubicBezTo>
                <a:cubicBezTo>
                  <a:pt x="1494" y="13"/>
                  <a:pt x="1957" y="27"/>
                  <a:pt x="2396" y="5"/>
                </a:cubicBezTo>
                <a:cubicBezTo>
                  <a:pt x="2470" y="9"/>
                  <a:pt x="2546" y="0"/>
                  <a:pt x="2618" y="16"/>
                </a:cubicBezTo>
                <a:cubicBezTo>
                  <a:pt x="2634" y="20"/>
                  <a:pt x="2641" y="43"/>
                  <a:pt x="2641" y="60"/>
                </a:cubicBezTo>
                <a:cubicBezTo>
                  <a:pt x="2638" y="275"/>
                  <a:pt x="2627" y="491"/>
                  <a:pt x="2607" y="705"/>
                </a:cubicBezTo>
                <a:cubicBezTo>
                  <a:pt x="2583" y="959"/>
                  <a:pt x="2515" y="1091"/>
                  <a:pt x="2274" y="1171"/>
                </a:cubicBezTo>
                <a:cubicBezTo>
                  <a:pt x="2174" y="1246"/>
                  <a:pt x="2216" y="1217"/>
                  <a:pt x="2152" y="1260"/>
                </a:cubicBezTo>
                <a:cubicBezTo>
                  <a:pt x="2117" y="1227"/>
                  <a:pt x="2131" y="1226"/>
                  <a:pt x="2074" y="1271"/>
                </a:cubicBezTo>
                <a:cubicBezTo>
                  <a:pt x="2053" y="1288"/>
                  <a:pt x="2018" y="1327"/>
                  <a:pt x="2018" y="1327"/>
                </a:cubicBezTo>
                <a:cubicBezTo>
                  <a:pt x="1982" y="1398"/>
                  <a:pt x="1934" y="1479"/>
                  <a:pt x="1852" y="1505"/>
                </a:cubicBezTo>
                <a:cubicBezTo>
                  <a:pt x="1775" y="1530"/>
                  <a:pt x="1618" y="1571"/>
                  <a:pt x="1618" y="1571"/>
                </a:cubicBezTo>
                <a:cubicBezTo>
                  <a:pt x="1174" y="1831"/>
                  <a:pt x="682" y="2194"/>
                  <a:pt x="151" y="2227"/>
                </a:cubicBezTo>
                <a:cubicBezTo>
                  <a:pt x="115" y="2223"/>
                  <a:pt x="61" y="2234"/>
                  <a:pt x="40" y="2193"/>
                </a:cubicBezTo>
                <a:cubicBezTo>
                  <a:pt x="30" y="2172"/>
                  <a:pt x="18" y="2127"/>
                  <a:pt x="18" y="2127"/>
                </a:cubicBezTo>
                <a:cubicBezTo>
                  <a:pt x="29" y="1945"/>
                  <a:pt x="0" y="1948"/>
                  <a:pt x="118" y="1860"/>
                </a:cubicBezTo>
                <a:cubicBezTo>
                  <a:pt x="149" y="1767"/>
                  <a:pt x="161" y="1776"/>
                  <a:pt x="140" y="1649"/>
                </a:cubicBezTo>
                <a:cubicBezTo>
                  <a:pt x="136" y="1626"/>
                  <a:pt x="125" y="1604"/>
                  <a:pt x="118" y="1582"/>
                </a:cubicBezTo>
                <a:cubicBezTo>
                  <a:pt x="114" y="1571"/>
                  <a:pt x="107" y="1549"/>
                  <a:pt x="107" y="1549"/>
                </a:cubicBezTo>
                <a:cubicBezTo>
                  <a:pt x="122" y="1503"/>
                  <a:pt x="112" y="1526"/>
                  <a:pt x="140" y="1482"/>
                </a:cubicBezTo>
                <a:close/>
              </a:path>
            </a:pathLst>
          </a:custGeom>
          <a:solidFill>
            <a:srgbClr val="CC3300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724" name="Oval 4"/>
          <p:cNvSpPr/>
          <p:nvPr/>
        </p:nvSpPr>
        <p:spPr>
          <a:xfrm>
            <a:off x="1981200" y="2133600"/>
            <a:ext cx="76200" cy="76200"/>
          </a:xfrm>
          <a:prstGeom prst="ellipse">
            <a:avLst/>
          </a:prstGeom>
          <a:solidFill>
            <a:srgbClr val="3333CC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/>
          </a:p>
        </p:txBody>
      </p:sp>
      <p:sp>
        <p:nvSpPr>
          <p:cNvPr id="30725" name="Oval 5"/>
          <p:cNvSpPr/>
          <p:nvPr/>
        </p:nvSpPr>
        <p:spPr>
          <a:xfrm>
            <a:off x="3505200" y="2209800"/>
            <a:ext cx="76200" cy="76200"/>
          </a:xfrm>
          <a:prstGeom prst="ellipse">
            <a:avLst/>
          </a:prstGeom>
          <a:solidFill>
            <a:srgbClr val="3333CC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/>
          </a:p>
        </p:txBody>
      </p:sp>
      <p:sp>
        <p:nvSpPr>
          <p:cNvPr id="30726" name="Oval 6"/>
          <p:cNvSpPr/>
          <p:nvPr/>
        </p:nvSpPr>
        <p:spPr>
          <a:xfrm>
            <a:off x="3505200" y="3048000"/>
            <a:ext cx="76200" cy="76200"/>
          </a:xfrm>
          <a:prstGeom prst="ellipse">
            <a:avLst/>
          </a:prstGeom>
          <a:solidFill>
            <a:srgbClr val="3333CC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/>
          </a:p>
        </p:txBody>
      </p:sp>
      <p:sp>
        <p:nvSpPr>
          <p:cNvPr id="30727" name="Oval 7"/>
          <p:cNvSpPr/>
          <p:nvPr/>
        </p:nvSpPr>
        <p:spPr>
          <a:xfrm>
            <a:off x="6324600" y="3886200"/>
            <a:ext cx="76200" cy="76200"/>
          </a:xfrm>
          <a:prstGeom prst="ellipse">
            <a:avLst/>
          </a:prstGeom>
          <a:solidFill>
            <a:srgbClr val="3333CC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/>
          </a:p>
        </p:txBody>
      </p:sp>
      <p:sp>
        <p:nvSpPr>
          <p:cNvPr id="30728" name="Oval 8"/>
          <p:cNvSpPr/>
          <p:nvPr/>
        </p:nvSpPr>
        <p:spPr>
          <a:xfrm>
            <a:off x="7162800" y="3657600"/>
            <a:ext cx="76200" cy="76200"/>
          </a:xfrm>
          <a:prstGeom prst="ellipse">
            <a:avLst/>
          </a:prstGeom>
          <a:solidFill>
            <a:srgbClr val="3333CC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/>
          </a:p>
        </p:txBody>
      </p:sp>
      <p:sp>
        <p:nvSpPr>
          <p:cNvPr id="30729" name="Oval 9"/>
          <p:cNvSpPr/>
          <p:nvPr/>
        </p:nvSpPr>
        <p:spPr>
          <a:xfrm>
            <a:off x="5334000" y="5715000"/>
            <a:ext cx="76200" cy="76200"/>
          </a:xfrm>
          <a:prstGeom prst="ellipse">
            <a:avLst/>
          </a:prstGeom>
          <a:solidFill>
            <a:srgbClr val="3333CC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/>
          </a:p>
        </p:txBody>
      </p:sp>
      <p:sp>
        <p:nvSpPr>
          <p:cNvPr id="30730" name="Line 10"/>
          <p:cNvSpPr/>
          <p:nvPr/>
        </p:nvSpPr>
        <p:spPr>
          <a:xfrm>
            <a:off x="3581400" y="3124200"/>
            <a:ext cx="2743200" cy="762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31" name="Line 11"/>
          <p:cNvSpPr/>
          <p:nvPr/>
        </p:nvSpPr>
        <p:spPr>
          <a:xfrm>
            <a:off x="2057400" y="2209800"/>
            <a:ext cx="3276600" cy="3505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32" name="AutoShape 12"/>
          <p:cNvSpPr/>
          <p:nvPr/>
        </p:nvSpPr>
        <p:spPr>
          <a:xfrm>
            <a:off x="4267200" y="4038600"/>
            <a:ext cx="990600" cy="5334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600" b="1" dirty="0"/>
              <a:t>最长距离</a:t>
            </a:r>
            <a:endParaRPr lang="zh-CN" altLang="en-US" sz="2800" b="1" dirty="0"/>
          </a:p>
        </p:txBody>
      </p:sp>
      <p:sp>
        <p:nvSpPr>
          <p:cNvPr id="30733" name="AutoShape 13"/>
          <p:cNvSpPr/>
          <p:nvPr/>
        </p:nvSpPr>
        <p:spPr>
          <a:xfrm>
            <a:off x="4724400" y="2438400"/>
            <a:ext cx="1447800" cy="6096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600" b="1" dirty="0"/>
              <a:t>最短距离</a:t>
            </a:r>
            <a:endParaRPr lang="zh-CN" altLang="en-US" sz="2800" b="1" dirty="0"/>
          </a:p>
        </p:txBody>
      </p:sp>
      <p:sp>
        <p:nvSpPr>
          <p:cNvPr id="30734" name="Text Box 14"/>
          <p:cNvSpPr txBox="1"/>
          <p:nvPr/>
        </p:nvSpPr>
        <p:spPr>
          <a:xfrm>
            <a:off x="3492500" y="2708275"/>
            <a:ext cx="287338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A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30735" name="Text Box 15"/>
          <p:cNvSpPr txBox="1"/>
          <p:nvPr/>
        </p:nvSpPr>
        <p:spPr>
          <a:xfrm>
            <a:off x="6300788" y="4076700"/>
            <a:ext cx="287337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B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30736" name="Text Box 16"/>
          <p:cNvSpPr txBox="1"/>
          <p:nvPr/>
        </p:nvSpPr>
        <p:spPr>
          <a:xfrm>
            <a:off x="1835150" y="1773238"/>
            <a:ext cx="360363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C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30737" name="Text Box 17"/>
          <p:cNvSpPr txBox="1"/>
          <p:nvPr/>
        </p:nvSpPr>
        <p:spPr>
          <a:xfrm>
            <a:off x="5364163" y="5445125"/>
            <a:ext cx="360362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D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30738" name="Text Box 18"/>
          <p:cNvSpPr txBox="1"/>
          <p:nvPr/>
        </p:nvSpPr>
        <p:spPr>
          <a:xfrm>
            <a:off x="3635375" y="1844675"/>
            <a:ext cx="288925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E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30739" name="Text Box 19"/>
          <p:cNvSpPr txBox="1"/>
          <p:nvPr/>
        </p:nvSpPr>
        <p:spPr>
          <a:xfrm>
            <a:off x="7308850" y="3716338"/>
            <a:ext cx="28733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F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Freeform 2"/>
          <p:cNvSpPr/>
          <p:nvPr/>
        </p:nvSpPr>
        <p:spPr>
          <a:xfrm>
            <a:off x="1524000" y="1524000"/>
            <a:ext cx="3105150" cy="2755900"/>
          </a:xfrm>
          <a:custGeom>
            <a:avLst/>
            <a:gdLst>
              <a:gd name="txL" fmla="*/ 0 w 1956"/>
              <a:gd name="txT" fmla="*/ 0 h 1736"/>
              <a:gd name="txR" fmla="*/ 1956 w 1956"/>
              <a:gd name="txB" fmla="*/ 1736 h 1736"/>
            </a:gdLst>
            <a:ahLst/>
            <a:cxnLst>
              <a:cxn ang="0">
                <a:pos x="617439075" y="2147483646"/>
              </a:cxn>
              <a:cxn ang="0">
                <a:pos x="168851263" y="2147483646"/>
              </a:cxn>
              <a:cxn ang="0">
                <a:pos x="57964388" y="2147483646"/>
              </a:cxn>
              <a:cxn ang="0">
                <a:pos x="85685313" y="1295360313"/>
              </a:cxn>
              <a:cxn ang="0">
                <a:pos x="141128750" y="1181954075"/>
              </a:cxn>
              <a:cxn ang="0">
                <a:pos x="282257500" y="791329063"/>
              </a:cxn>
              <a:cxn ang="0">
                <a:pos x="1121470325" y="257055938"/>
              </a:cxn>
              <a:cxn ang="0">
                <a:pos x="2046366875" y="146169063"/>
              </a:cxn>
              <a:cxn ang="0">
                <a:pos x="2147483646" y="35282188"/>
              </a:cxn>
              <a:cxn ang="0">
                <a:pos x="2147483646" y="90725625"/>
              </a:cxn>
              <a:cxn ang="0">
                <a:pos x="2147483646" y="173891575"/>
              </a:cxn>
              <a:cxn ang="0">
                <a:pos x="2147483646" y="257055938"/>
              </a:cxn>
              <a:cxn ang="0">
                <a:pos x="2147483646" y="370463763"/>
              </a:cxn>
              <a:cxn ang="0">
                <a:pos x="2147483646" y="509071563"/>
              </a:cxn>
              <a:cxn ang="0">
                <a:pos x="2147483646" y="143396970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653222500" y="2147483646"/>
              </a:cxn>
              <a:cxn ang="0">
                <a:pos x="1345763438" y="2147483646"/>
              </a:cxn>
              <a:cxn ang="0">
                <a:pos x="700603438" y="2147483646"/>
              </a:cxn>
              <a:cxn ang="0">
                <a:pos x="617439075" y="2147483646"/>
              </a:cxn>
            </a:cxnLst>
            <a:rect l="txL" t="txT" r="txR" b="txB"/>
            <a:pathLst>
              <a:path w="1956" h="1736">
                <a:moveTo>
                  <a:pt x="245" y="1502"/>
                </a:moveTo>
                <a:cubicBezTo>
                  <a:pt x="182" y="1458"/>
                  <a:pt x="88" y="1431"/>
                  <a:pt x="67" y="1358"/>
                </a:cubicBezTo>
                <a:cubicBezTo>
                  <a:pt x="46" y="1286"/>
                  <a:pt x="23" y="1136"/>
                  <a:pt x="23" y="1136"/>
                </a:cubicBezTo>
                <a:cubicBezTo>
                  <a:pt x="1" y="873"/>
                  <a:pt x="0" y="926"/>
                  <a:pt x="34" y="514"/>
                </a:cubicBezTo>
                <a:cubicBezTo>
                  <a:pt x="35" y="497"/>
                  <a:pt x="50" y="485"/>
                  <a:pt x="56" y="469"/>
                </a:cubicBezTo>
                <a:cubicBezTo>
                  <a:pt x="74" y="418"/>
                  <a:pt x="81" y="361"/>
                  <a:pt x="112" y="314"/>
                </a:cubicBezTo>
                <a:cubicBezTo>
                  <a:pt x="214" y="158"/>
                  <a:pt x="278" y="147"/>
                  <a:pt x="445" y="102"/>
                </a:cubicBezTo>
                <a:cubicBezTo>
                  <a:pt x="602" y="60"/>
                  <a:pt x="567" y="68"/>
                  <a:pt x="812" y="58"/>
                </a:cubicBezTo>
                <a:cubicBezTo>
                  <a:pt x="869" y="44"/>
                  <a:pt x="922" y="25"/>
                  <a:pt x="979" y="14"/>
                </a:cubicBezTo>
                <a:cubicBezTo>
                  <a:pt x="1179" y="19"/>
                  <a:pt x="1382" y="0"/>
                  <a:pt x="1579" y="36"/>
                </a:cubicBezTo>
                <a:cubicBezTo>
                  <a:pt x="1610" y="42"/>
                  <a:pt x="1637" y="61"/>
                  <a:pt x="1668" y="69"/>
                </a:cubicBezTo>
                <a:cubicBezTo>
                  <a:pt x="1688" y="83"/>
                  <a:pt x="1714" y="88"/>
                  <a:pt x="1734" y="102"/>
                </a:cubicBezTo>
                <a:cubicBezTo>
                  <a:pt x="1751" y="114"/>
                  <a:pt x="1761" y="135"/>
                  <a:pt x="1779" y="147"/>
                </a:cubicBezTo>
                <a:cubicBezTo>
                  <a:pt x="1827" y="179"/>
                  <a:pt x="1801" y="161"/>
                  <a:pt x="1856" y="202"/>
                </a:cubicBezTo>
                <a:cubicBezTo>
                  <a:pt x="1881" y="317"/>
                  <a:pt x="1863" y="455"/>
                  <a:pt x="1834" y="569"/>
                </a:cubicBezTo>
                <a:cubicBezTo>
                  <a:pt x="1842" y="705"/>
                  <a:pt x="1828" y="815"/>
                  <a:pt x="1923" y="914"/>
                </a:cubicBezTo>
                <a:cubicBezTo>
                  <a:pt x="1950" y="995"/>
                  <a:pt x="1939" y="957"/>
                  <a:pt x="1956" y="1025"/>
                </a:cubicBezTo>
                <a:cubicBezTo>
                  <a:pt x="1931" y="1123"/>
                  <a:pt x="1847" y="1217"/>
                  <a:pt x="1790" y="1302"/>
                </a:cubicBezTo>
                <a:cubicBezTo>
                  <a:pt x="1778" y="1320"/>
                  <a:pt x="1758" y="1330"/>
                  <a:pt x="1745" y="1347"/>
                </a:cubicBezTo>
                <a:cubicBezTo>
                  <a:pt x="1679" y="1433"/>
                  <a:pt x="1679" y="1455"/>
                  <a:pt x="1590" y="1491"/>
                </a:cubicBezTo>
                <a:cubicBezTo>
                  <a:pt x="1561" y="1548"/>
                  <a:pt x="1536" y="1600"/>
                  <a:pt x="1512" y="1658"/>
                </a:cubicBezTo>
                <a:cubicBezTo>
                  <a:pt x="1501" y="1684"/>
                  <a:pt x="1502" y="1712"/>
                  <a:pt x="1468" y="1725"/>
                </a:cubicBezTo>
                <a:cubicBezTo>
                  <a:pt x="1440" y="1735"/>
                  <a:pt x="1409" y="1732"/>
                  <a:pt x="1379" y="1736"/>
                </a:cubicBezTo>
                <a:cubicBezTo>
                  <a:pt x="1217" y="1709"/>
                  <a:pt x="1067" y="1698"/>
                  <a:pt x="901" y="1691"/>
                </a:cubicBezTo>
                <a:cubicBezTo>
                  <a:pt x="818" y="1664"/>
                  <a:pt x="734" y="1641"/>
                  <a:pt x="656" y="1602"/>
                </a:cubicBezTo>
                <a:cubicBezTo>
                  <a:pt x="619" y="1584"/>
                  <a:pt x="576" y="1561"/>
                  <a:pt x="534" y="1558"/>
                </a:cubicBezTo>
                <a:cubicBezTo>
                  <a:pt x="449" y="1552"/>
                  <a:pt x="363" y="1551"/>
                  <a:pt x="278" y="1547"/>
                </a:cubicBezTo>
                <a:cubicBezTo>
                  <a:pt x="253" y="1509"/>
                  <a:pt x="266" y="1523"/>
                  <a:pt x="245" y="150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1747" name="Oval 3"/>
          <p:cNvSpPr/>
          <p:nvPr/>
        </p:nvSpPr>
        <p:spPr>
          <a:xfrm>
            <a:off x="1981200" y="2133600"/>
            <a:ext cx="76200" cy="76200"/>
          </a:xfrm>
          <a:prstGeom prst="ellipse">
            <a:avLst/>
          </a:prstGeom>
          <a:solidFill>
            <a:srgbClr val="3333CC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/>
          </a:p>
        </p:txBody>
      </p:sp>
      <p:sp>
        <p:nvSpPr>
          <p:cNvPr id="31748" name="Oval 4"/>
          <p:cNvSpPr/>
          <p:nvPr/>
        </p:nvSpPr>
        <p:spPr>
          <a:xfrm>
            <a:off x="4038600" y="2133600"/>
            <a:ext cx="76200" cy="76200"/>
          </a:xfrm>
          <a:prstGeom prst="ellipse">
            <a:avLst/>
          </a:prstGeom>
          <a:solidFill>
            <a:srgbClr val="3333CC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/>
          </a:p>
        </p:txBody>
      </p:sp>
      <p:sp>
        <p:nvSpPr>
          <p:cNvPr id="31749" name="Oval 5"/>
          <p:cNvSpPr/>
          <p:nvPr/>
        </p:nvSpPr>
        <p:spPr>
          <a:xfrm>
            <a:off x="3048000" y="5334000"/>
            <a:ext cx="76200" cy="76200"/>
          </a:xfrm>
          <a:prstGeom prst="ellipse">
            <a:avLst/>
          </a:prstGeom>
          <a:solidFill>
            <a:srgbClr val="3333CC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/>
          </a:p>
        </p:txBody>
      </p:sp>
      <p:sp>
        <p:nvSpPr>
          <p:cNvPr id="31750" name="AutoShape 6"/>
          <p:cNvSpPr/>
          <p:nvPr/>
        </p:nvSpPr>
        <p:spPr>
          <a:xfrm>
            <a:off x="4876800" y="1295400"/>
            <a:ext cx="1447800" cy="609600"/>
          </a:xfrm>
          <a:prstGeom prst="cloudCallout">
            <a:avLst>
              <a:gd name="adj1" fmla="val -54278"/>
              <a:gd name="adj2" fmla="val 257551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600" b="1" dirty="0"/>
              <a:t>中间距离</a:t>
            </a:r>
            <a:endParaRPr lang="zh-CN" altLang="en-US" sz="2800" b="1" dirty="0"/>
          </a:p>
        </p:txBody>
      </p:sp>
      <p:sp>
        <p:nvSpPr>
          <p:cNvPr id="31751" name="Line 7"/>
          <p:cNvSpPr/>
          <p:nvPr/>
        </p:nvSpPr>
        <p:spPr>
          <a:xfrm>
            <a:off x="1981200" y="2133600"/>
            <a:ext cx="213360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31752" name="Line 8"/>
          <p:cNvSpPr/>
          <p:nvPr/>
        </p:nvSpPr>
        <p:spPr>
          <a:xfrm>
            <a:off x="1981200" y="2209800"/>
            <a:ext cx="1143000" cy="320040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31753" name="Line 9"/>
          <p:cNvSpPr/>
          <p:nvPr/>
        </p:nvSpPr>
        <p:spPr>
          <a:xfrm flipH="1">
            <a:off x="3124200" y="2133600"/>
            <a:ext cx="990600" cy="320040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31754" name="Line 10"/>
          <p:cNvSpPr/>
          <p:nvPr/>
        </p:nvSpPr>
        <p:spPr>
          <a:xfrm>
            <a:off x="3048000" y="2133600"/>
            <a:ext cx="0" cy="3276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152400" y="3048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6496050" cy="4241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152400" y="3048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76400"/>
            <a:ext cx="7569200" cy="34950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152400" y="3048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43000"/>
            <a:ext cx="6621780" cy="45834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152400" y="3048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" y="2438400"/>
            <a:ext cx="7567295" cy="22904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9" name="Rectangle 3"/>
          <p:cNvSpPr>
            <a:spLocks noGrp="1"/>
          </p:cNvSpPr>
          <p:nvPr>
            <p:ph type="body" sz="half" idx="1"/>
          </p:nvPr>
        </p:nvSpPr>
        <p:spPr>
          <a:xfrm>
            <a:off x="539750" y="692150"/>
            <a:ext cx="7427913" cy="1800225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ClrTx/>
              <a:buSzTx/>
              <a:buFontTx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例：为了研究辽宁等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1991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年城镇居民生活消费情况的分布规律，根据调查资料做类型分类，用最短距离做类间分类。数据如下：</a:t>
            </a:r>
            <a:endParaRPr lang="zh-CN" altLang="en-US" sz="2800" b="1" dirty="0"/>
          </a:p>
          <a:p>
            <a:pPr marL="0" indent="0" eaLnBrk="1" hangingPunct="1">
              <a:buClrTx/>
              <a:buSzTx/>
              <a:buFontTx/>
              <a:buNone/>
            </a:pPr>
            <a:endParaRPr lang="zh-CN" altLang="en-US" sz="2800" b="1" dirty="0"/>
          </a:p>
        </p:txBody>
      </p:sp>
      <p:graphicFrame>
        <p:nvGraphicFramePr>
          <p:cNvPr id="118862" name="Group 78"/>
          <p:cNvGraphicFramePr>
            <a:graphicFrameLocks noGrp="1"/>
          </p:cNvGraphicFramePr>
          <p:nvPr>
            <p:ph sz="half" idx="1"/>
          </p:nvPr>
        </p:nvGraphicFramePr>
        <p:xfrm>
          <a:off x="323850" y="2276475"/>
          <a:ext cx="8497888" cy="2684463"/>
        </p:xfrm>
        <a:graphic>
          <a:graphicData uri="http://schemas.openxmlformats.org/drawingml/2006/table">
            <a:tbl>
              <a:tblPr/>
              <a:tblGrid>
                <a:gridCol w="928688"/>
                <a:gridCol w="927100"/>
                <a:gridCol w="925512"/>
                <a:gridCol w="928688"/>
                <a:gridCol w="925512"/>
                <a:gridCol w="928688"/>
                <a:gridCol w="927100"/>
                <a:gridCol w="925512"/>
                <a:gridCol w="1081088"/>
              </a:tblGrid>
              <a:tr h="550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x1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x2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x3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x4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x5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x6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x7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x8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辽宁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7.90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39.77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8.49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12.94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19.27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11.05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2.04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13.29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浙江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7.68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50.37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11.35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13.30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19.25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14.59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2.75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14.87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河南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9.42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27.93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8.20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8.14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16.17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9.42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1.55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9.76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甘肃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9.16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27.98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9.01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9.32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15.99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9.10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1.82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11.35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青海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10.06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28.64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10.52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10.05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16.18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8.39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1.96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10.81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Rectangle 2"/>
          <p:cNvSpPr>
            <a:spLocks noGrp="1"/>
          </p:cNvSpPr>
          <p:nvPr>
            <p:ph type="body" sz="half" idx="1"/>
          </p:nvPr>
        </p:nvSpPr>
        <p:spPr>
          <a:xfrm>
            <a:off x="179388" y="0"/>
            <a:ext cx="8964612" cy="6597650"/>
          </a:xfrm>
        </p:spPr>
        <p:txBody>
          <a:bodyPr vert="horz" wrap="square" lIns="91440" tIns="45720" rIns="91440" bIns="45720" anchor="t" anchorCtr="0"/>
          <a:p>
            <a:pPr marL="0" algn="l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将每一个省区视为一个样品，先计算5个省区之间的欧式距离，用D0表示距离矩阵（对称阵，故给出下三角阵）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ClrTx/>
              <a:buSzTx/>
              <a:buFontTx/>
            </a:pPr>
            <a:endParaRPr lang="zh-CN" altLang="en-US" sz="2800" b="1" dirty="0"/>
          </a:p>
          <a:p>
            <a:pPr eaLnBrk="1" hangingPunct="1">
              <a:lnSpc>
                <a:spcPct val="90000"/>
              </a:lnSpc>
              <a:buClrTx/>
              <a:buSzTx/>
              <a:buFontTx/>
            </a:pPr>
            <a:endParaRPr lang="zh-CN" altLang="en-US" sz="2800" b="1" dirty="0"/>
          </a:p>
          <a:p>
            <a:pPr eaLnBrk="1" hangingPunct="1">
              <a:lnSpc>
                <a:spcPct val="90000"/>
              </a:lnSpc>
              <a:buClrTx/>
              <a:buSzTx/>
              <a:buFontTx/>
            </a:pPr>
            <a:endParaRPr lang="zh-CN" altLang="en-US" sz="2800" b="1" dirty="0"/>
          </a:p>
          <a:p>
            <a:pPr eaLnBrk="1" hangingPunct="1">
              <a:lnSpc>
                <a:spcPct val="90000"/>
              </a:lnSpc>
              <a:buClrTx/>
              <a:buSzTx/>
              <a:buFontTx/>
            </a:pPr>
            <a:endParaRPr lang="zh-CN" altLang="en-US" sz="2800" b="1" dirty="0"/>
          </a:p>
          <a:p>
            <a:pPr eaLnBrk="1" hangingPunct="1">
              <a:lnSpc>
                <a:spcPct val="90000"/>
              </a:lnSpc>
              <a:buClrTx/>
              <a:buSzTx/>
              <a:buFontTx/>
            </a:pPr>
            <a:endParaRPr lang="zh-CN" altLang="en-US" sz="2800" b="1" dirty="0"/>
          </a:p>
          <a:p>
            <a:pPr eaLnBrk="1" hangingPunct="1">
              <a:lnSpc>
                <a:spcPct val="90000"/>
              </a:lnSpc>
              <a:buClrTx/>
              <a:buSzTx/>
              <a:buFontTx/>
            </a:pPr>
            <a:endParaRPr lang="zh-CN" altLang="en-US" sz="2800" b="1" dirty="0"/>
          </a:p>
          <a:p>
            <a:pPr marL="0" algn="l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因此将3.4合并为一类，为类6，替代了3、4两类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类6与剩余的1、2、5之间的距离分别为：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d(3,4)1=min(d31,d41)=min(13.80,13.12)=13.12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d(3,4)2=min(d32,d42)=min(24.63,24.06)=24.06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d(3,4)5=min(d35,d45)=min(3.51,2.21)=2.21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46083" name="Object 3"/>
          <p:cNvGraphicFramePr>
            <a:graphicFrameLocks noChangeAspect="1"/>
          </p:cNvGraphicFramePr>
          <p:nvPr>
            <p:ph sz="half" idx="2"/>
          </p:nvPr>
        </p:nvGraphicFramePr>
        <p:xfrm>
          <a:off x="1042988" y="1268413"/>
          <a:ext cx="6192837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" imgW="2895600" imgH="1600200" progId="Equation.3">
                  <p:embed/>
                </p:oleObj>
              </mc:Choice>
              <mc:Fallback>
                <p:oleObj name="" r:id="rId1" imgW="2895600" imgH="16002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1042988" y="1268413"/>
                        <a:ext cx="6192837" cy="27289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charRg st="57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0">
                                            <p:txEl>
                                              <p:charRg st="57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0">
                                            <p:txEl>
                                              <p:charRg st="57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charRg st="82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810">
                                            <p:txEl>
                                              <p:charRg st="82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9810">
                                            <p:txEl>
                                              <p:charRg st="82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charRg st="103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9810">
                                            <p:txEl>
                                              <p:charRg st="103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9810">
                                            <p:txEl>
                                              <p:charRg st="103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charRg st="151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9810">
                                            <p:txEl>
                                              <p:charRg st="151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9810">
                                            <p:txEl>
                                              <p:charRg st="151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charRg st="199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810">
                                            <p:txEl>
                                              <p:charRg st="199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810">
                                            <p:txEl>
                                              <p:charRg st="199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分层</a:t>
            </a: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聚类法简介</a:t>
            </a:r>
            <a:endParaRPr kumimoji="0" lang="zh-CN" altLang="en-US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Rectangle 2"/>
          <p:cNvSpPr>
            <a:spLocks noGrp="1"/>
          </p:cNvSpPr>
          <p:nvPr>
            <p:ph type="body" sz="half" idx="1"/>
          </p:nvPr>
        </p:nvSpPr>
        <p:spPr>
          <a:xfrm>
            <a:off x="539750" y="260350"/>
            <a:ext cx="7559675" cy="6048375"/>
          </a:xfrm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得到新矩阵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buClrTx/>
              <a:buSzTx/>
              <a:buFontTx/>
              <a:buNone/>
            </a:pPr>
            <a:endParaRPr lang="zh-CN" altLang="en-US" sz="2600" b="1" dirty="0"/>
          </a:p>
          <a:p>
            <a:pPr eaLnBrk="1" hangingPunct="1">
              <a:buClrTx/>
              <a:buSzTx/>
              <a:buFontTx/>
              <a:buNone/>
            </a:pPr>
            <a:endParaRPr lang="zh-CN" altLang="en-US" sz="2600" b="1" dirty="0"/>
          </a:p>
          <a:p>
            <a:pPr eaLnBrk="1" hangingPunct="1">
              <a:buClrTx/>
              <a:buSzTx/>
              <a:buFontTx/>
              <a:buNone/>
            </a:pPr>
            <a:endParaRPr lang="zh-CN" altLang="en-US" sz="2600" b="1" dirty="0"/>
          </a:p>
          <a:p>
            <a:pPr eaLnBrk="1" hangingPunct="1">
              <a:buClrTx/>
              <a:buSzTx/>
              <a:buFontTx/>
              <a:buNone/>
            </a:pPr>
            <a:endParaRPr lang="zh-CN" altLang="en-US" sz="2600" b="1" dirty="0"/>
          </a:p>
          <a:p>
            <a:pPr eaLnBrk="1" hangingPunct="1">
              <a:buClrTx/>
              <a:buSzTx/>
              <a:buFontTx/>
              <a:buNone/>
            </a:pPr>
            <a:endParaRPr lang="zh-CN" altLang="en-US" sz="2600" b="1" dirty="0"/>
          </a:p>
          <a:p>
            <a:pPr algn="l" eaLnBrk="1" hangingPunct="1"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合并类6和类5，得到新类7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类7与剩余的1、2之间的距离分别为：</a:t>
            </a:r>
            <a:endParaRPr lang="zh-CN" altLang="en-US" sz="2800" b="1" dirty="0"/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d(5,6)1=min(d51,d61)=min(12.80,13.12)=12.80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d(5,6)2=min(d52,d62)=min(23.54,24.06)=23.54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20835" name="Object 3"/>
          <p:cNvGraphicFramePr>
            <a:graphicFrameLocks noChangeAspect="1"/>
          </p:cNvGraphicFramePr>
          <p:nvPr>
            <p:ph sz="half" idx="2"/>
          </p:nvPr>
        </p:nvGraphicFramePr>
        <p:xfrm>
          <a:off x="1187450" y="981075"/>
          <a:ext cx="5975350" cy="277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" imgW="2463800" imgH="1143000" progId="Equation.3">
                  <p:embed/>
                </p:oleObj>
              </mc:Choice>
              <mc:Fallback>
                <p:oleObj name="" r:id="rId1" imgW="2463800" imgH="11430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1187450" y="981075"/>
                        <a:ext cx="5975350" cy="27717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charRg st="13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834">
                                            <p:txEl>
                                              <p:charRg st="13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834">
                                            <p:txEl>
                                              <p:charRg st="13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charRg st="27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834">
                                            <p:txEl>
                                              <p:charRg st="27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0834">
                                            <p:txEl>
                                              <p:charRg st="27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charRg st="46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0834">
                                            <p:txEl>
                                              <p:charRg st="46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0834">
                                            <p:txEl>
                                              <p:charRg st="46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charRg st="94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0834">
                                            <p:txEl>
                                              <p:charRg st="94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0834">
                                            <p:txEl>
                                              <p:charRg st="94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8" name="Rectangle 2"/>
          <p:cNvSpPr>
            <a:spLocks noGrp="1"/>
          </p:cNvSpPr>
          <p:nvPr>
            <p:ph type="body" sz="half" idx="1"/>
          </p:nvPr>
        </p:nvSpPr>
        <p:spPr>
          <a:xfrm>
            <a:off x="468313" y="188913"/>
            <a:ext cx="8424862" cy="6048375"/>
          </a:xfrm>
        </p:spPr>
        <p:txBody>
          <a:bodyPr vert="horz" wrap="square" lIns="91440" tIns="45720" rIns="91440" bIns="45720" anchor="t" anchorCtr="0"/>
          <a:p>
            <a:pPr algn="l" eaLnBrk="1" hangingPunct="1">
              <a:buClrTx/>
              <a:buSzTx/>
              <a:buFontTx/>
            </a:pPr>
            <a:r>
              <a:rPr lang="zh-CN" altLang="en-US" sz="2600" b="1" dirty="0"/>
              <a:t>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得到新矩阵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buClrTx/>
              <a:buSzTx/>
              <a:buFontTx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buClrTx/>
              <a:buSzTx/>
              <a:buFontTx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buClrTx/>
              <a:buSzTx/>
              <a:buFontTx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buClrTx/>
              <a:buSzTx/>
              <a:buFontTx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buClrTx/>
              <a:buSzTx/>
              <a:buFontTx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buClrTx/>
              <a:buSzTx/>
              <a:buFontTx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合并类1和类2，得到新类8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此时，我们有两个不同的类：类7和类8。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它们的最近距离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d(7,8) =min(d71,d72)=min(12.80,23.54)=12.80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21859" name="Object 3"/>
          <p:cNvGraphicFramePr>
            <a:graphicFrameLocks noChangeAspect="1"/>
          </p:cNvGraphicFramePr>
          <p:nvPr>
            <p:ph sz="half" idx="2"/>
          </p:nvPr>
        </p:nvGraphicFramePr>
        <p:xfrm>
          <a:off x="1295400" y="1066483"/>
          <a:ext cx="5358765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" imgW="2222500" imgH="1143000" progId="Equation.3">
                  <p:embed/>
                </p:oleObj>
              </mc:Choice>
              <mc:Fallback>
                <p:oleObj name="" r:id="rId1" imgW="2222500" imgH="11430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1295400" y="1066483"/>
                        <a:ext cx="5358765" cy="27559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charRg st="17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1858">
                                            <p:txEl>
                                              <p:charRg st="17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1858">
                                            <p:txEl>
                                              <p:charRg st="17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charRg st="3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1858">
                                            <p:txEl>
                                              <p:charRg st="3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1858">
                                            <p:txEl>
                                              <p:charRg st="3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charRg st="51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1858">
                                            <p:txEl>
                                              <p:charRg st="51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1858">
                                            <p:txEl>
                                              <p:charRg st="51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>
                                            <p:txEl>
                                              <p:charRg st="59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1858">
                                            <p:txEl>
                                              <p:charRg st="59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1858">
                                            <p:txEl>
                                              <p:charRg st="59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Rectangle 2"/>
          <p:cNvSpPr>
            <a:spLocks noGrp="1"/>
          </p:cNvSpPr>
          <p:nvPr>
            <p:ph type="body" sz="half" idx="1"/>
          </p:nvPr>
        </p:nvSpPr>
        <p:spPr>
          <a:xfrm>
            <a:off x="457200" y="476250"/>
            <a:ext cx="7859713" cy="5654675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ClrTx/>
              <a:buSzTx/>
              <a:buFontTx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得到矩阵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eaLnBrk="1" hangingPunct="1">
              <a:buClrTx/>
              <a:buSzTx/>
              <a:buFontTx/>
              <a:buNone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eaLnBrk="1" hangingPunct="1">
              <a:buClrTx/>
              <a:buSzTx/>
              <a:buFontTx/>
              <a:buNone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eaLnBrk="1" hangingPunct="1">
              <a:buClrTx/>
              <a:buSzTx/>
              <a:buFontTx/>
              <a:buNone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eaLnBrk="1" hangingPunct="1">
              <a:buClrTx/>
              <a:buSzTx/>
              <a:buFontTx/>
              <a:buNone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eaLnBrk="1" hangingPunct="1">
              <a:buClrTx/>
              <a:buSzTx/>
              <a:buFontTx/>
              <a:buNone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eaLnBrk="1" hangingPunct="1">
              <a:buClrTx/>
              <a:buSzTx/>
              <a:buFontTx/>
              <a:buNone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eaLnBrk="1" hangingPunct="1">
              <a:buClrTx/>
              <a:buSzTx/>
              <a:buFontTx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最后合并为一个大类。这就是按最短距离定义类间距离的系统聚类方法。</a:t>
            </a:r>
            <a:endParaRPr lang="zh-CN" altLang="en-US" sz="2600" b="1" dirty="0"/>
          </a:p>
        </p:txBody>
      </p:sp>
      <p:graphicFrame>
        <p:nvGraphicFramePr>
          <p:cNvPr id="122883" name="Object 3"/>
          <p:cNvGraphicFramePr>
            <a:graphicFrameLocks noChangeAspect="1"/>
          </p:cNvGraphicFramePr>
          <p:nvPr>
            <p:ph sz="half" idx="2"/>
          </p:nvPr>
        </p:nvGraphicFramePr>
        <p:xfrm>
          <a:off x="1981200" y="1599883"/>
          <a:ext cx="4038600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1" imgW="1497965" imgH="711200" progId="Equation.3">
                  <p:embed/>
                </p:oleObj>
              </mc:Choice>
              <mc:Fallback>
                <p:oleObj name="" r:id="rId1" imgW="1497965" imgH="71120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1981200" y="1599883"/>
                        <a:ext cx="4038600" cy="19161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>
                                            <p:txEl>
                                              <p:charRg st="11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882">
                                            <p:txEl>
                                              <p:charRg st="11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882">
                                            <p:txEl>
                                              <p:charRg st="11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8001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i="0" u="none" strike="noStrike" cap="none" normalizeH="0" baseline="0" noProof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应用例题分析</a:t>
            </a:r>
            <a:endParaRPr kumimoji="0" sz="2800" i="0" u="none" strike="noStrike" cap="none" normalizeH="0" baseline="0" noProof="1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2300" y="840740"/>
            <a:ext cx="78994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 algn="l" eaLnBrk="1" latinLnBrk="0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400" dirty="0">
                <a:latin typeface="宋体" panose="02010600030101010101" pitchFamily="2" charset="-122"/>
                <a:cs typeface="宋体" panose="02010600030101010101" pitchFamily="2" charset="-122"/>
              </a:rPr>
              <a:t>16</a:t>
            </a: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种饮料的热量、咖啡因、钠及价格</a:t>
            </a: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四种变量</a:t>
            </a:r>
            <a:endParaRPr lang="zh-CN" altLang="en-US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485900"/>
            <a:ext cx="7772400" cy="50793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533400" y="1143000"/>
            <a:ext cx="7899400" cy="39693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 algn="l" eaLnBrk="1" latinLnBrk="0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分层聚类要进行以下的</a:t>
            </a: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选择</a:t>
            </a:r>
            <a:endParaRPr lang="zh-CN" altLang="en-US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数据的</a:t>
            </a: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标准化</a:t>
            </a:r>
            <a:endParaRPr lang="zh-CN" altLang="en-US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测度方法的选择：距离方法的选择或相似性、关联程度的</a:t>
            </a: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选择</a:t>
            </a:r>
            <a:endParaRPr lang="zh-CN" altLang="en-US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聚类方法的选择：即以什么方法聚类，</a:t>
            </a:r>
            <a:r>
              <a:rPr lang="en-US" altLang="zh-CN" sz="2400" dirty="0">
                <a:latin typeface="宋体" panose="02010600030101010101" pitchFamily="2" charset="-122"/>
                <a:cs typeface="宋体" panose="02010600030101010101" pitchFamily="2" charset="-122"/>
              </a:rPr>
              <a:t>spss</a:t>
            </a: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种提供了</a:t>
            </a:r>
            <a:r>
              <a:rPr lang="en-US" altLang="zh-CN" sz="2400" dirty="0">
                <a:latin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种方法可供</a:t>
            </a: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选择</a:t>
            </a:r>
            <a:endParaRPr lang="zh-CN" altLang="en-US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输出图形的选择：树形图或冰柱</a:t>
            </a:r>
            <a:r>
              <a:rPr lang="zh-CN" altLang="en-US" sz="2400" dirty="0"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endParaRPr lang="zh-CN" altLang="en-US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  <a:ea typeface="宋体" panose="02010600030101010101" pitchFamily="2" charset="-122"/>
                <a:cs typeface="+mn-cs"/>
                <a:sym typeface="+mn-ea"/>
              </a:rPr>
              <a:t>聚类法</a:t>
            </a:r>
            <a:b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  <a:ea typeface="宋体" panose="02010600030101010101" pitchFamily="2" charset="-122"/>
                <a:cs typeface="+mn-cs"/>
                <a:sym typeface="+mn-ea"/>
              </a:rPr>
            </a:br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  <a:ea typeface="宋体" panose="02010600030101010101" pitchFamily="2" charset="-122"/>
                <a:cs typeface="+mn-cs"/>
                <a:sym typeface="+mn-ea"/>
              </a:rPr>
              <a:t>在综合评价中的应用</a:t>
            </a:r>
            <a:endParaRPr kumimoji="0" lang="zh-CN" altLang="en-US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30505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结合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TOPSIS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法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0545" y="1905000"/>
            <a:ext cx="80429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dirty="0"/>
              <a:t>聚类过程中，加入理想解，作为一组数据；然后</a:t>
            </a:r>
            <a:r>
              <a:rPr lang="zh-CN" sz="2400" dirty="0"/>
              <a:t>聚类。</a:t>
            </a:r>
            <a:endParaRPr 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dirty="0"/>
              <a:t>依据聚类结果所给出的离理想解的距离，利用</a:t>
            </a:r>
            <a:r>
              <a:rPr lang="en-US" altLang="zh-CN" sz="2400" dirty="0"/>
              <a:t>TOPSIS</a:t>
            </a:r>
            <a:r>
              <a:rPr lang="zh-CN" altLang="en-US" sz="2400" dirty="0"/>
              <a:t>法，得出各评价对象</a:t>
            </a:r>
            <a:r>
              <a:rPr lang="zh-CN" altLang="en-US" sz="2400" dirty="0"/>
              <a:t>得分。</a:t>
            </a:r>
            <a:endParaRPr lang="zh-CN" altLang="en-US" sz="2400" dirty="0"/>
          </a:p>
        </p:txBody>
      </p:sp>
    </p:spTree>
    <p:custDataLst>
      <p:tags r:id="rId2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30505" y="533400"/>
            <a:ext cx="615188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结合熵权法或层次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分析法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0545" y="1905000"/>
            <a:ext cx="80429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dirty="0">
                <a:sym typeface="+mn-ea"/>
              </a:rPr>
              <a:t>聚类过程中，加入理想解，作为一组数据；然后对各指标下的数值</a:t>
            </a:r>
            <a:r>
              <a:rPr lang="zh-CN" sz="2400" dirty="0">
                <a:sym typeface="+mn-ea"/>
              </a:rPr>
              <a:t>进行聚类。</a:t>
            </a:r>
            <a:endParaRPr 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dirty="0"/>
              <a:t>将各指标下的数值聚为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,x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,...,x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类后，利用层次分析法或熵权法，赋予各类权重，计算最后</a:t>
            </a:r>
            <a:r>
              <a:rPr lang="zh-CN" altLang="en-US" sz="2400" dirty="0"/>
              <a:t>得分。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  <p:custDataLst>
      <p:tags r:id="rId2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11188" y="333375"/>
            <a:ext cx="2592388" cy="647700"/>
          </a:xfrm>
          <a:prstGeom prst="roundRect">
            <a:avLst/>
          </a:prstGeom>
          <a:gradFill>
            <a:gsLst>
              <a:gs pos="10000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2000" strike="noStrike" noProof="1"/>
              <a:t>课件代码下载地址</a:t>
            </a:r>
            <a:endParaRPr lang="zh-CN" altLang="en-US" sz="2000" strike="noStrike" noProof="1"/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3019425" y="1289050"/>
            <a:ext cx="3103563" cy="307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圆角矩形 5"/>
          <p:cNvSpPr/>
          <p:nvPr/>
        </p:nvSpPr>
        <p:spPr>
          <a:xfrm>
            <a:off x="1227455" y="4690110"/>
            <a:ext cx="6689725" cy="7194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26980" name="文本框 4"/>
          <p:cNvSpPr txBox="1"/>
          <p:nvPr/>
        </p:nvSpPr>
        <p:spPr>
          <a:xfrm>
            <a:off x="1281430" y="4850130"/>
            <a:ext cx="65652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关注公众号：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科研交流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回复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课件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即可免费获取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6981" name="文本框 7"/>
          <p:cNvSpPr txBox="1"/>
          <p:nvPr/>
        </p:nvSpPr>
        <p:spPr>
          <a:xfrm>
            <a:off x="1346200" y="5564188"/>
            <a:ext cx="6553200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QQ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群：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729568748</a:t>
            </a:r>
            <a:endParaRPr lang="en-US" altLang="zh-CN" sz="2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微软雅黑" panose="020B0503020204020204" charset="-122"/>
            </a:endParaRPr>
          </a:p>
          <a:p>
            <a:pPr algn="ctr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更多资料请关注微信公众号：科研交流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sym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文本框 277505"/>
          <p:cNvSpPr txBox="1"/>
          <p:nvPr/>
        </p:nvSpPr>
        <p:spPr>
          <a:xfrm>
            <a:off x="1738313" y="2262188"/>
            <a:ext cx="5638800" cy="1568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9600">
                <a:latin typeface="Times New Roman" panose="02020603050405020304" pitchFamily="18" charset="0"/>
                <a:ea typeface="宋体" panose="02010600030101010101" pitchFamily="2" charset="-122"/>
              </a:rPr>
              <a:t>THE END</a:t>
            </a:r>
            <a:endParaRPr lang="en-US" altLang="zh-CN" sz="9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本次系列课原创出品，课件代码请关注公众号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533400" y="609600"/>
            <a:ext cx="70065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分层聚类法（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系统聚类法）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简介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4400" y="1905000"/>
            <a:ext cx="69856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>
              <a:lnSpc>
                <a:spcPct val="150000"/>
              </a:lnSpc>
              <a:buFont typeface="Wingdings" panose="05000000000000000000" charset="0"/>
            </a:pPr>
            <a:r>
              <a:rPr sz="2400" dirty="0"/>
              <a:t>分层聚类法一译</a:t>
            </a:r>
            <a:r>
              <a:rPr lang="en-US" sz="2400" dirty="0"/>
              <a:t>“</a:t>
            </a:r>
            <a:r>
              <a:rPr sz="2400" dirty="0"/>
              <a:t>系统聚类法”。聚类分析的一种方法。其做法是开始时把每个样品作为一类，然后把最靠近的样品（即距离最小的群品）首先聚为小类，再将已聚合的小类按其类间距离再合并，不断继续下去，最后把一切子类都聚合到一个大类。</a:t>
            </a:r>
            <a:endParaRPr sz="2400" dirty="0"/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sz="2400" dirty="0"/>
          </a:p>
        </p:txBody>
      </p:sp>
    </p:spTree>
    <p:custDataLst>
      <p:tags r:id="rId2"/>
    </p:custData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533400" y="609600"/>
            <a:ext cx="70065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分层聚类法（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系统聚类法）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简介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" y="1676400"/>
            <a:ext cx="761492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endParaRPr sz="2400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2400" dirty="0"/>
              <a:t>当然，真的合并成一类就失去了聚类的意义，所以上面的聚类过程应该在某个类水平数（即未合并的类数）停下来，最终的类就取这些未合并的类。</a:t>
            </a:r>
            <a:endParaRPr sz="2400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sz="2400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400" dirty="0"/>
              <a:t> 许多研究人员认为，层次聚类比平面聚类产生更好的聚类.</a:t>
            </a:r>
            <a:endParaRPr sz="2400" dirty="0"/>
          </a:p>
        </p:txBody>
      </p:sp>
    </p:spTree>
    <p:custDataLst>
      <p:tags r:id="rId2"/>
    </p:custData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615442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sz="28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分层聚类法（系统聚类法）简介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21460"/>
            <a:ext cx="6745605" cy="46685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21460"/>
            <a:ext cx="6492875" cy="48590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matlab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实现常用的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函数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graphicFrame>
        <p:nvGraphicFramePr>
          <p:cNvPr id="129027" name="Group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042988" y="1412875"/>
          <a:ext cx="7086600" cy="4846955"/>
        </p:xfrm>
        <a:graphic>
          <a:graphicData uri="http://schemas.openxmlformats.org/drawingml/2006/table">
            <a:tbl>
              <a:tblPr/>
              <a:tblGrid>
                <a:gridCol w="1752600"/>
                <a:gridCol w="5334000"/>
              </a:tblGrid>
              <a:tr h="45723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  数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        能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pdist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计算观测量两两之间的距离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8798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squareform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将距离矩阵从上三角形式转换为方形形式，或从方形形式转换为上三角形式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linkage 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创建系统聚类树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dendrogram 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输出冰柱图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cophenet 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计算</a:t>
                      </a: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Cophenetic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相关系数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cluster 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根据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linkage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函数的输出创建分类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clusterdata 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根据数据创建分类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3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inconsistent 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计算聚类树的不连续系数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分层聚类法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05305"/>
            <a:ext cx="6339840" cy="32467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ipe dir="r"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1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2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3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4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5.xml><?xml version="1.0" encoding="utf-8"?>
<p:tagLst xmlns:p="http://schemas.openxmlformats.org/presentationml/2006/main">
  <p:tag name="KSO_WM_UNIT_TABLE_BEAUTIFY" val="smartTable{f0205025-bdde-4219-a099-86ca7a667f92}"/>
</p:tagLst>
</file>

<file path=ppt/tags/tag106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7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8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9.xml><?xml version="1.0" encoding="utf-8"?>
<p:tagLst xmlns:p="http://schemas.openxmlformats.org/presentationml/2006/main">
  <p:tag name="KSO_WM_UNIT_TABLE_BEAUTIFY" val="smartTable{58bbed83-b174-42ed-99ec-0b5429ce815a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PECIAL_SOURCE" val="bdnull"/>
</p:tagLst>
</file>

<file path=ppt/tags/tag111.xml><?xml version="1.0" encoding="utf-8"?>
<p:tagLst xmlns:p="http://schemas.openxmlformats.org/presentationml/2006/main">
  <p:tag name="KSO_WM_SPECIAL_SOURCE" val="bdnull"/>
</p:tagLst>
</file>

<file path=ppt/tags/tag112.xml><?xml version="1.0" encoding="utf-8"?>
<p:tagLst xmlns:p="http://schemas.openxmlformats.org/presentationml/2006/main">
  <p:tag name="KSO_WM_SPECIAL_SOURCE" val="bdnull"/>
</p:tagLst>
</file>

<file path=ppt/tags/tag113.xml><?xml version="1.0" encoding="utf-8"?>
<p:tagLst xmlns:p="http://schemas.openxmlformats.org/presentationml/2006/main">
  <p:tag name="KSO_WM_SPECIAL_SOURCE" val="bdnull"/>
</p:tagLst>
</file>

<file path=ppt/tags/tag114.xml><?xml version="1.0" encoding="utf-8"?>
<p:tagLst xmlns:p="http://schemas.openxmlformats.org/presentationml/2006/main">
  <p:tag name="KSO_WM_SPECIAL_SOURCE" val="bdnull"/>
</p:tagLst>
</file>

<file path=ppt/tags/tag115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6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7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8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9.xml><?xml version="1.0" encoding="utf-8"?>
<p:tagLst xmlns:p="http://schemas.openxmlformats.org/presentationml/2006/main"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PECIAL_SOURCE" val="bdnull"/>
</p:tagLst>
</file>

<file path=ppt/tags/tag121.xml><?xml version="1.0" encoding="utf-8"?>
<p:tagLst xmlns:p="http://schemas.openxmlformats.org/presentationml/2006/main">
  <p:tag name="KSO_WM_SPECIAL_SOURCE" val="bdnull"/>
</p:tagLst>
</file>

<file path=ppt/tags/tag122.xml><?xml version="1.0" encoding="utf-8"?>
<p:tagLst xmlns:p="http://schemas.openxmlformats.org/presentationml/2006/main">
  <p:tag name="KSO_WM_SPECIAL_SOURCE" val="bdnull"/>
</p:tagLst>
</file>

<file path=ppt/tags/tag123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4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5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6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7.xml><?xml version="1.0" encoding="utf-8"?>
<p:tagLst xmlns:p="http://schemas.openxmlformats.org/presentationml/2006/main">
  <p:tag name="KSO_WM_SPECIAL_SOURCE" val="bdnull"/>
</p:tagLst>
</file>

<file path=ppt/tags/tag128.xml><?xml version="1.0" encoding="utf-8"?>
<p:tagLst xmlns:p="http://schemas.openxmlformats.org/presentationml/2006/main">
  <p:tag name="KSO_WM_SPECIAL_SOURCE" val="bdnull"/>
</p:tagLst>
</file>

<file path=ppt/tags/tag129.xml><?xml version="1.0" encoding="utf-8"?>
<p:tagLst xmlns:p="http://schemas.openxmlformats.org/presentationml/2006/main">
  <p:tag name="KSO_WM_SPECIAL_SOURCE" val="bdnull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PECIAL_SOURCE" val="bdnull"/>
</p:tagLst>
</file>

<file path=ppt/tags/tag131.xml><?xml version="1.0" encoding="utf-8"?>
<p:tagLst xmlns:p="http://schemas.openxmlformats.org/presentationml/2006/main">
  <p:tag name="KSO_WM_SPECIAL_SOURCE" val="bdnull"/>
</p:tagLst>
</file>

<file path=ppt/tags/tag132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33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34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35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36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  <p:tag name="KSO_WM_SPECIAL_SOURCE" val="bdnull"/>
</p:tagLst>
</file>

<file path=ppt/tags/tag138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39.xml><?xml version="1.0" encoding="utf-8"?>
<p:tagLst xmlns:p="http://schemas.openxmlformats.org/presentationml/2006/main">
  <p:tag name="KSO_DOCER_TEMPLATE_OPEN_ONCE_MARK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96.xml><?xml version="1.0" encoding="utf-8"?>
<p:tagLst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数据分析总结"/>
  <p:tag name="KSO_WM_TEMPLATE_CATEGORY" val="custom"/>
  <p:tag name="KSO_WM_TEMPLATE_INDEX" val="20204427"/>
  <p:tag name="KSO_WM_UNIT_ID" val="custom20204427_1*a*1"/>
  <p:tag name="KSO_WM_UNIT_ISNUMDGMTITLE" val="0"/>
</p:tagLst>
</file>

<file path=ppt/tags/tag9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输入你的副标题，文字是您思想的提炼。"/>
  <p:tag name="KSO_WM_TEMPLATE_CATEGORY" val="custom"/>
  <p:tag name="KSO_WM_TEMPLATE_INDEX" val="20204427"/>
  <p:tag name="KSO_WM_UNIT_ID" val="custom20204427_1*b*1"/>
  <p:tag name="KSO_WM_UNIT_ISNUMDGMTITLE" val="0"/>
</p:tagLst>
</file>

<file path=ppt/tags/tag98.xml><?xml version="1.0" encoding="utf-8"?>
<p:tagLst xmlns:p="http://schemas.openxmlformats.org/presentationml/2006/main">
  <p:tag name="KSO_WM_SLIDE_ID" val="custom2020442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UNIT_SHOW_EDIT_AREA_INDICATION" val="1"/>
  <p:tag name="KSO_WM_TEMPLATE_THUMBS_INDEX" val="1、4、7、9、12、17、20、21、22、23、24、28、30、34、38"/>
  <p:tag name="KSO_WM_TEMPLATE_MASTER_THUMB_INDEX" val="12"/>
  <p:tag name="KSO_WM_SPECIAL_SOURCE" val="bdnull"/>
</p:tagLst>
</file>

<file path=ppt/tags/tag99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4936</Words>
  <Application>WPS 演示</Application>
  <PresentationFormat>全屏显示(4:3)</PresentationFormat>
  <Paragraphs>749</Paragraphs>
  <Slides>39</Slides>
  <Notes>72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39</vt:i4>
      </vt:variant>
    </vt:vector>
  </HeadingPairs>
  <TitlesOfParts>
    <vt:vector size="66" baseType="lpstr">
      <vt:lpstr>Arial</vt:lpstr>
      <vt:lpstr>宋体</vt:lpstr>
      <vt:lpstr>Wingdings</vt:lpstr>
      <vt:lpstr>Tahoma</vt:lpstr>
      <vt:lpstr>微软雅黑</vt:lpstr>
      <vt:lpstr>汉仪旗黑-85S</vt:lpstr>
      <vt:lpstr>黑体</vt:lpstr>
      <vt:lpstr>Viner Hand ITC</vt:lpstr>
      <vt:lpstr>Times New Roman</vt:lpstr>
      <vt:lpstr>隶书</vt:lpstr>
      <vt:lpstr>Wingdings</vt:lpstr>
      <vt:lpstr>Arial Unicode MS</vt:lpstr>
      <vt:lpstr>Mongolian Baiti</vt:lpstr>
      <vt:lpstr>仿宋</vt:lpstr>
      <vt:lpstr>楷体</vt:lpstr>
      <vt:lpstr>Office 主题​​</vt:lpstr>
      <vt:lpstr>Paint.Picture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分层聚类法 原理与实战</vt:lpstr>
      <vt:lpstr>PowerPoint 演示文稿</vt:lpstr>
      <vt:lpstr>分层聚类法简介</vt:lpstr>
      <vt:lpstr>2. 分层聚类法（系统聚类法）简介</vt:lpstr>
      <vt:lpstr>2. 分层聚类法（系统聚类法）简介</vt:lpstr>
      <vt:lpstr>matlab实现常用的函数</vt:lpstr>
      <vt:lpstr>3. 分层聚类法步骤</vt:lpstr>
      <vt:lpstr>3. 分层聚类法步骤</vt:lpstr>
      <vt:lpstr>3. 分层聚类法步骤</vt:lpstr>
      <vt:lpstr>3. 分层聚类法步骤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分层聚类法步骤</vt:lpstr>
      <vt:lpstr>3. 分层聚类法步骤</vt:lpstr>
      <vt:lpstr>3. 分层聚类法步骤</vt:lpstr>
      <vt:lpstr>3. 分层聚类法步骤</vt:lpstr>
      <vt:lpstr>PowerPoint 演示文稿</vt:lpstr>
      <vt:lpstr>PowerPoint 演示文稿</vt:lpstr>
      <vt:lpstr>PowerPoint 演示文稿</vt:lpstr>
      <vt:lpstr>PowerPoint 演示文稿</vt:lpstr>
      <vt:lpstr>3. 分层聚类法步骤</vt:lpstr>
      <vt:lpstr>3. 分层聚类法步骤</vt:lpstr>
      <vt:lpstr>3. 分层聚类法步骤</vt:lpstr>
      <vt:lpstr>3. 分层聚类法步骤</vt:lpstr>
      <vt:lpstr>例</vt:lpstr>
      <vt:lpstr>PowerPoint 演示文稿</vt:lpstr>
      <vt:lpstr>PowerPoint 演示文稿</vt:lpstr>
      <vt:lpstr>PowerPoint 演示文稿</vt:lpstr>
      <vt:lpstr>PowerPoint 演示文稿</vt:lpstr>
      <vt:lpstr>应用例题分析</vt:lpstr>
      <vt:lpstr>应用例题分析</vt:lpstr>
      <vt:lpstr>分层聚类法 在综合评价中的应用</vt:lpstr>
      <vt:lpstr>结合TOPSIS法</vt:lpstr>
      <vt:lpstr>结合熵权法或层次分析法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YIn</dc:creator>
  <cp:lastModifiedBy>枫翎</cp:lastModifiedBy>
  <cp:revision>697</cp:revision>
  <dcterms:created xsi:type="dcterms:W3CDTF">2020-07-29T13:26:00Z</dcterms:created>
  <dcterms:modified xsi:type="dcterms:W3CDTF">2022-01-16T10:13:03Z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2052-11.1.0.10941</vt:lpwstr>
  </property>
  <property fmtid="{D5CDD505-2E9C-101B-9397-08002B2CF9AE}" pid="4" name="ICV">
    <vt:lpwstr>6BDB4746DA10462C81859B9762412018</vt:lpwstr>
  </property>
</Properties>
</file>